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Raleway"/>
      <p:regular r:id="rId30"/>
      <p:bold r:id="rId31"/>
      <p:italic r:id="rId32"/>
      <p:boldItalic r:id="rId33"/>
    </p:embeddedFont>
    <p:embeddedFont>
      <p:font typeface="Montserrat"/>
      <p:regular r:id="rId34"/>
      <p:bold r:id="rId35"/>
      <p:italic r:id="rId36"/>
      <p:boldItalic r:id="rId37"/>
    </p:embeddedFont>
    <p:embeddedFont>
      <p:font typeface="Helvetica Neue"/>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Kris Nackaerts"/>
  <p:cmAuthor clrIdx="1" id="1" initials="" lastIdx="1" name="David Kolitzus"/>
  <p:cmAuthor clrIdx="2" id="2" initials="" lastIdx="7" name="Bernadett Csonka"/>
  <p:cmAuthor clrIdx="3" id="3" initials="" lastIdx="4" name="Gerhard Triebnig"/>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italic.fntdata"/><Relationship Id="rId20" Type="http://schemas.openxmlformats.org/officeDocument/2006/relationships/slide" Target="slides/slide14.xml"/><Relationship Id="rId41" Type="http://schemas.openxmlformats.org/officeDocument/2006/relationships/font" Target="fonts/HelveticaNeue-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aleway-bold.fntdata"/><Relationship Id="rId30" Type="http://schemas.openxmlformats.org/officeDocument/2006/relationships/font" Target="fonts/Raleway-regular.fntdata"/><Relationship Id="rId11" Type="http://schemas.openxmlformats.org/officeDocument/2006/relationships/slide" Target="slides/slide5.xml"/><Relationship Id="rId33" Type="http://schemas.openxmlformats.org/officeDocument/2006/relationships/font" Target="fonts/Raleway-boldItalic.fntdata"/><Relationship Id="rId10" Type="http://schemas.openxmlformats.org/officeDocument/2006/relationships/slide" Target="slides/slide4.xml"/><Relationship Id="rId32" Type="http://schemas.openxmlformats.org/officeDocument/2006/relationships/font" Target="fonts/Raleway-italic.fntdata"/><Relationship Id="rId13" Type="http://schemas.openxmlformats.org/officeDocument/2006/relationships/slide" Target="slides/slide7.xml"/><Relationship Id="rId35" Type="http://schemas.openxmlformats.org/officeDocument/2006/relationships/font" Target="fonts/Montserrat-bold.fntdata"/><Relationship Id="rId12" Type="http://schemas.openxmlformats.org/officeDocument/2006/relationships/slide" Target="slides/slide6.xml"/><Relationship Id="rId34" Type="http://schemas.openxmlformats.org/officeDocument/2006/relationships/font" Target="fonts/Montserrat-regular.fntdata"/><Relationship Id="rId15" Type="http://schemas.openxmlformats.org/officeDocument/2006/relationships/slide" Target="slides/slide9.xml"/><Relationship Id="rId37" Type="http://schemas.openxmlformats.org/officeDocument/2006/relationships/font" Target="fonts/Montserrat-boldItalic.fntdata"/><Relationship Id="rId14" Type="http://schemas.openxmlformats.org/officeDocument/2006/relationships/slide" Target="slides/slide8.xml"/><Relationship Id="rId36" Type="http://schemas.openxmlformats.org/officeDocument/2006/relationships/font" Target="fonts/Montserrat-italic.fntdata"/><Relationship Id="rId17" Type="http://schemas.openxmlformats.org/officeDocument/2006/relationships/slide" Target="slides/slide11.xml"/><Relationship Id="rId39" Type="http://schemas.openxmlformats.org/officeDocument/2006/relationships/font" Target="fonts/HelveticaNeue-bold.fntdata"/><Relationship Id="rId16" Type="http://schemas.openxmlformats.org/officeDocument/2006/relationships/slide" Target="slides/slide10.xml"/><Relationship Id="rId38" Type="http://schemas.openxmlformats.org/officeDocument/2006/relationships/font" Target="fonts/HelveticaNeue-regular.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5-17T18:00:20.749">
    <p:pos x="6000" y="0"/>
    <p:text>Not sure why this background ?</p:text>
  </p:cm>
  <p:cm authorId="1" idx="1" dt="2021-05-17T18:00:20.749">
    <p:pos x="6000" y="0"/>
    <p:text>It is evolving from the sen4cap system, which is a tool, to a managed service.THe sen4cap software and architecture is known to everyone, so we show the difference.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1-05-17T18:41:26.386">
    <p:pos x="3968" y="1298"/>
    <p:text>will the audiance understand it? - I guess the meaning here is: "preprocessed signals" - or not?? they process S-1...</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 dt="2021-05-17T18:57:44.580">
    <p:pos x="6000" y="0"/>
    <p:text>"Grassland mowing monitoring" would better be a sub-category of vegetation status indicator and a marker - aas. It is highlighted in an individual box, but logically it do not differ from "cereal's harvest or from AL-sowing"  . These 6 - as I understand now - are catagorisation from point of view  of beneficiaries' targets, the 5 ones are somehow separatable along the same rules, and if we implement these if would add this to the  green box: " "Monitoring of Land Cover changes and LPIS" into the brown box I would put: "Parctice and force major monitoring" - as this is the category of inter-parcel  (sub-parcel) analysis.</p:text>
  </p:cm>
  <p:cm authorId="2" idx="3" dt="2021-05-17T22:02:41.218">
    <p:pos x="196" y="162"/>
    <p:text>The 6 categores targets more, than CbM, some will more likely be part of the AMS , the Area Monitoring System of the full CAP targeting it's performance.</p:text>
  </p:cm>
  <p:cm authorId="3" idx="1" dt="2021-05-17T22:02:41.218">
    <p:pos x="196" y="162"/>
    <p:text>@kolitzus@geoville.com do you have a response to this? Do we need to adapt something?</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4" dt="2021-05-18T08:07:07.928">
    <p:pos x="3383" y="1167"/>
    <p:text>There are 3 types of QA ecesarry = required by the EC: LPISQA , GSAA-QA, CbM QA. All can become the target :)</p:text>
  </p:cm>
  <p:cm authorId="3" idx="2" dt="2021-05-17T21:56:50.454">
    <p:pos x="3383" y="1167"/>
    <p:text>I guess, EO-WIDGET is only aiming at CbM QA. The QA of LPIS is definitely outside. For GSAA QA I am not so sure, as farmer declarations are beeing validated through our satellite monitoring environment. Needs to be better defined what GSAA QA means.</p:text>
  </p:cm>
  <p:cm authorId="2" idx="5" dt="2021-05-18T08:07:07.928">
    <p:pos x="3383" y="1167"/>
    <p:text>Exactly, that is a point where I still feel some uncertanity - but maybee it is just in the communication... and JRc actually has a definite view. I will talk about it with Pavel.  The issue is: CbM is the control of the declarations, so in some aspect/or looking at it with a  theoretical view, it can be understood that it is control of it....  But as derived from the regulations, and from IACS-logic: CbM validates the statemet of the farmer if the crop and the area is true. GSAA stores the statemet of the farmer. GSAA-QA validates how well the parcel declaration in working, what it the quality of the input parcel geometry and tabular data informaton. And to validate this is only partially  independent from CbM, because there are type of some errors where the reson (if it is a user activity, or comes from the design or from the technical impl. of the GSAA system) is never definite. And at this point we arrive to the validation via training the model with the GSAA data. How to filter the potentially not correct elements, not to use tham, in the training ... etc... 
An other aspect: take care a little with CbM QA - as an external activity. According to the EC logic, itshould be sone by an "external" body/unit/company. Those who are developing the system should remain at IQC = Internal qulaity control - but it does not mean that the method cannot be the same :)</p:text>
  </p:cm>
  <p:cm authorId="2" idx="6" dt="2021-05-17T20:29:14.321">
    <p:pos x="196" y="280"/>
    <p:text>GSAA = Geospatial Aid Applications</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7" dt="2021-05-13T11:44:40.755">
    <p:pos x="219" y="656"/>
    <p:text>maybee, not to limit it to strat. plans, leave open the purpose, as we will have widgets used for both CbM and AMS: straightforward configuration of signals and markers</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1-05-17T22:16:18.758">
    <p:pos x="6000" y="0"/>
    <p:text>CbM ?</p:text>
  </p:cm>
  <p:cm authorId="3" idx="3" dt="2021-05-17T21:58:59.285">
    <p:pos x="6000" y="0"/>
    <p:text>Checks by Monitoring - see slides above</p:text>
  </p:cm>
  <p:cm authorId="0" idx="3" dt="2021-05-17T22:07:33.088">
    <p:pos x="6000" y="0"/>
    <p:text>I seem to haved missed it. Would add (CbM) first time used for people not involved.</p:text>
  </p:cm>
  <p:cm authorId="3" idx="4" dt="2021-05-17T22:16:18.758">
    <p:pos x="6000" y="0"/>
    <p:text>OK considered! See slides 13 and 14</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d77644336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d77644336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d9e6a89325_3_1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d9e6a89325_3_1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d9e6a89325_3_1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d9e6a89325_3_1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d9e6a89325_3_1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d9e6a89325_3_1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Clr>
                <a:schemeClr val="dk1"/>
              </a:buClr>
              <a:buSzPts val="688"/>
              <a:buFont typeface="Arial"/>
              <a:buNone/>
            </a:pPr>
            <a:r>
              <a:rPr lang="de" sz="1325">
                <a:solidFill>
                  <a:srgbClr val="595959"/>
                </a:solidFill>
                <a:latin typeface="Helvetica Neue"/>
                <a:ea typeface="Helvetica Neue"/>
                <a:cs typeface="Helvetica Neue"/>
                <a:sym typeface="Helvetica Neue"/>
              </a:rPr>
              <a:t>The system concept builds exclusively on technology for provider-managed services operations on IT cloud infrastructures. The architecture components are coupled via Application Programming Interfaces (REST APIs).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d9e6a89325_3_1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d9e6a89325_3_1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d91f722cd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d91f722cd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d91f722cd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d91f722cd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d9e6a89325_3_1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d9e6a89325_3_1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d9e6a89325_3_1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d9e6a89325_3_1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d9e6a89325_3_1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d9e6a89325_3_1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d9e6a89325_3_1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d9e6a89325_3_1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7b1da00a9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7b1da00a9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d9e6a89325_3_1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d9e6a89325_3_1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d9e6a89325_3_1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d9e6a89325_3_1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da5372f38d_1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da5372f38d_1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d9e6a89325_3_1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d9e6a89325_3_1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7b1da00a9f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7b1da00a9f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d9e6a89325_3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d9e6a89325_3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d9e6a89325_3_1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d9e6a89325_3_1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da5372f38d_1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da5372f38d_1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da5372f38d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da5372f38d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d9e6a89325_3_1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d9e6a89325_3_1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d9e6a89325_3_1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d9e6a89325_3_1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Font typeface="Raleway"/>
              <a:buNone/>
              <a:defRPr b="1" sz="4800">
                <a:latin typeface="Raleway"/>
                <a:ea typeface="Raleway"/>
                <a:cs typeface="Raleway"/>
                <a:sym typeface="Ralewa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4" name="Google Shape;54;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pic>
        <p:nvPicPr>
          <p:cNvPr id="56" name="Google Shape;56;p11"/>
          <p:cNvPicPr preferRelativeResize="0"/>
          <p:nvPr/>
        </p:nvPicPr>
        <p:blipFill>
          <a:blip r:embed="rId2">
            <a:alphaModFix/>
          </a:blip>
          <a:stretch>
            <a:fillRect/>
          </a:stretch>
        </p:blipFill>
        <p:spPr>
          <a:xfrm>
            <a:off x="8385450" y="4580000"/>
            <a:ext cx="694600" cy="4768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pic>
        <p:nvPicPr>
          <p:cNvPr id="59" name="Google Shape;59;p12"/>
          <p:cNvPicPr preferRelativeResize="0"/>
          <p:nvPr/>
        </p:nvPicPr>
        <p:blipFill>
          <a:blip r:embed="rId2">
            <a:alphaModFix/>
          </a:blip>
          <a:stretch>
            <a:fillRect/>
          </a:stretch>
        </p:blipFill>
        <p:spPr>
          <a:xfrm>
            <a:off x="8385450" y="4580000"/>
            <a:ext cx="694600" cy="4768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Font typeface="Raleway"/>
              <a:buNone/>
              <a:defRPr b="1" sz="3600">
                <a:latin typeface="Raleway"/>
                <a:ea typeface="Raleway"/>
                <a:cs typeface="Raleway"/>
                <a:sym typeface="Raleway"/>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pic>
        <p:nvPicPr>
          <p:cNvPr id="16" name="Google Shape;16;p3"/>
          <p:cNvPicPr preferRelativeResize="0"/>
          <p:nvPr/>
        </p:nvPicPr>
        <p:blipFill>
          <a:blip r:embed="rId2">
            <a:alphaModFix/>
          </a:blip>
          <a:stretch>
            <a:fillRect/>
          </a:stretch>
        </p:blipFill>
        <p:spPr>
          <a:xfrm>
            <a:off x="8385450" y="4580000"/>
            <a:ext cx="694600" cy="4768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lvl1pPr lvl="0">
              <a:spcBef>
                <a:spcPts val="0"/>
              </a:spcBef>
              <a:spcAft>
                <a:spcPts val="0"/>
              </a:spcAft>
              <a:buSzPts val="2800"/>
              <a:buFont typeface="Raleway"/>
              <a:buNone/>
              <a:defRPr>
                <a:latin typeface="Raleway"/>
                <a:ea typeface="Raleway"/>
                <a:cs typeface="Raleway"/>
                <a:sym typeface="Ralewa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502350"/>
            <a:ext cx="8520600" cy="3066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pic>
        <p:nvPicPr>
          <p:cNvPr id="21" name="Google Shape;21;p4"/>
          <p:cNvPicPr preferRelativeResize="0"/>
          <p:nvPr/>
        </p:nvPicPr>
        <p:blipFill>
          <a:blip r:embed="rId2">
            <a:alphaModFix/>
          </a:blip>
          <a:stretch>
            <a:fillRect/>
          </a:stretch>
        </p:blipFill>
        <p:spPr>
          <a:xfrm>
            <a:off x="8385450" y="4580000"/>
            <a:ext cx="694600" cy="4768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pic>
        <p:nvPicPr>
          <p:cNvPr id="27" name="Google Shape;27;p5"/>
          <p:cNvPicPr preferRelativeResize="0"/>
          <p:nvPr/>
        </p:nvPicPr>
        <p:blipFill>
          <a:blip r:embed="rId2">
            <a:alphaModFix/>
          </a:blip>
          <a:stretch>
            <a:fillRect/>
          </a:stretch>
        </p:blipFill>
        <p:spPr>
          <a:xfrm>
            <a:off x="8385450" y="4580000"/>
            <a:ext cx="694600" cy="4768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pic>
        <p:nvPicPr>
          <p:cNvPr id="31" name="Google Shape;31;p6"/>
          <p:cNvPicPr preferRelativeResize="0"/>
          <p:nvPr/>
        </p:nvPicPr>
        <p:blipFill>
          <a:blip r:embed="rId2">
            <a:alphaModFix/>
          </a:blip>
          <a:stretch>
            <a:fillRect/>
          </a:stretch>
        </p:blipFill>
        <p:spPr>
          <a:xfrm>
            <a:off x="8385450" y="4580000"/>
            <a:ext cx="694600" cy="4768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pic>
        <p:nvPicPr>
          <p:cNvPr id="36" name="Google Shape;36;p7"/>
          <p:cNvPicPr preferRelativeResize="0"/>
          <p:nvPr/>
        </p:nvPicPr>
        <p:blipFill>
          <a:blip r:embed="rId2">
            <a:alphaModFix/>
          </a:blip>
          <a:stretch>
            <a:fillRect/>
          </a:stretch>
        </p:blipFill>
        <p:spPr>
          <a:xfrm>
            <a:off x="8385450" y="4580000"/>
            <a:ext cx="694600" cy="4768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9" name="Google Shape;3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pic>
        <p:nvPicPr>
          <p:cNvPr id="40" name="Google Shape;40;p8"/>
          <p:cNvPicPr preferRelativeResize="0"/>
          <p:nvPr/>
        </p:nvPicPr>
        <p:blipFill>
          <a:blip r:embed="rId2">
            <a:alphaModFix/>
          </a:blip>
          <a:stretch>
            <a:fillRect/>
          </a:stretch>
        </p:blipFill>
        <p:spPr>
          <a:xfrm>
            <a:off x="8385450" y="4580000"/>
            <a:ext cx="694600" cy="4768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4" name="Google Shape;44;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5" name="Google Shape;45;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6" name="Google Shape;4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pic>
        <p:nvPicPr>
          <p:cNvPr id="47" name="Google Shape;47;p9"/>
          <p:cNvPicPr preferRelativeResize="0"/>
          <p:nvPr/>
        </p:nvPicPr>
        <p:blipFill>
          <a:blip r:embed="rId2">
            <a:alphaModFix/>
          </a:blip>
          <a:stretch>
            <a:fillRect/>
          </a:stretch>
        </p:blipFill>
        <p:spPr>
          <a:xfrm>
            <a:off x="8385450" y="4580000"/>
            <a:ext cx="694600" cy="4768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pic>
        <p:nvPicPr>
          <p:cNvPr id="51" name="Google Shape;51;p10"/>
          <p:cNvPicPr preferRelativeResize="0"/>
          <p:nvPr/>
        </p:nvPicPr>
        <p:blipFill>
          <a:blip r:embed="rId2">
            <a:alphaModFix/>
          </a:blip>
          <a:stretch>
            <a:fillRect/>
          </a:stretch>
        </p:blipFill>
        <p:spPr>
          <a:xfrm>
            <a:off x="8385450" y="4580000"/>
            <a:ext cx="694600" cy="4768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960000"/>
          </a:xfrm>
          <a:prstGeom prst="rect">
            <a:avLst/>
          </a:prstGeom>
          <a:noFill/>
          <a:ln>
            <a:noFill/>
          </a:ln>
        </p:spPr>
        <p:txBody>
          <a:bodyPr anchorCtr="0" anchor="t" bIns="91425" lIns="91425" spcFirstLastPara="1" rIns="91425" wrap="square" tIns="91425">
            <a:normAutofit/>
          </a:bodyPr>
          <a:lstStyle>
            <a:lvl1pPr lvl="0" algn="ctr">
              <a:spcBef>
                <a:spcPts val="0"/>
              </a:spcBef>
              <a:spcAft>
                <a:spcPts val="0"/>
              </a:spcAft>
              <a:buClr>
                <a:schemeClr val="dk1"/>
              </a:buClr>
              <a:buSzPts val="2800"/>
              <a:buFont typeface="Raleway"/>
              <a:buNone/>
              <a:defRPr b="1" sz="2800">
                <a:solidFill>
                  <a:schemeClr val="dk1"/>
                </a:solidFill>
                <a:latin typeface="Raleway"/>
                <a:ea typeface="Raleway"/>
                <a:cs typeface="Raleway"/>
                <a:sym typeface="Ralew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02350"/>
            <a:ext cx="8520600" cy="30666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Helvetica Neue"/>
              <a:buChar char="●"/>
              <a:defRPr sz="1800">
                <a:solidFill>
                  <a:schemeClr val="dk2"/>
                </a:solidFill>
                <a:latin typeface="Helvetica Neue"/>
                <a:ea typeface="Helvetica Neue"/>
                <a:cs typeface="Helvetica Neue"/>
                <a:sym typeface="Helvetica Neue"/>
              </a:defRPr>
            </a:lvl1pPr>
            <a:lvl2pPr indent="-317500" lvl="1" marL="9144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2pPr>
            <a:lvl3pPr indent="-317500" lvl="2" marL="13716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3pPr>
            <a:lvl4pPr indent="-317500" lvl="3" marL="18288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4pPr>
            <a:lvl5pPr indent="-317500" lvl="4" marL="22860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5pPr>
            <a:lvl6pPr indent="-317500" lvl="5" marL="27432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6pPr>
            <a:lvl7pPr indent="-317500" lvl="6" marL="32004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7pPr>
            <a:lvl8pPr indent="-317500" lvl="7" marL="36576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8pPr>
            <a:lvl9pPr indent="-317500" lvl="8" marL="41148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de"/>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comments" Target="../comments/comment3.xml"/><Relationship Id="rId4" Type="http://schemas.openxmlformats.org/officeDocument/2006/relationships/image" Target="../media/image27.png"/><Relationship Id="rId5" Type="http://schemas.openxmlformats.org/officeDocument/2006/relationships/image" Target="../media/image22.png"/><Relationship Id="rId6" Type="http://schemas.openxmlformats.org/officeDocument/2006/relationships/image" Target="../media/image28.png"/><Relationship Id="rId7" Type="http://schemas.openxmlformats.org/officeDocument/2006/relationships/image" Target="../media/image21.png"/><Relationship Id="rId8"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9.png"/><Relationship Id="rId5" Type="http://schemas.openxmlformats.org/officeDocument/2006/relationships/image" Target="../media/image35.png"/><Relationship Id="rId6" Type="http://schemas.openxmlformats.org/officeDocument/2006/relationships/image" Target="../media/image33.png"/><Relationship Id="rId7"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3.png"/><Relationship Id="rId5"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34.png"/><Relationship Id="rId5"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comments" Target="../comments/comment4.xml"/><Relationship Id="rId4"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image" Target="../media/image38.png"/><Relationship Id="rId7"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comments" Target="../comments/comment5.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comments" Target="../comments/comment6.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8.png"/><Relationship Id="rId10" Type="http://schemas.openxmlformats.org/officeDocument/2006/relationships/image" Target="../media/image4.png"/><Relationship Id="rId9"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5.png"/><Relationship Id="rId8"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21.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52.png"/><Relationship Id="rId13" Type="http://schemas.openxmlformats.org/officeDocument/2006/relationships/image" Target="../media/image54.png"/><Relationship Id="rId12"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53.png"/><Relationship Id="rId14" Type="http://schemas.openxmlformats.org/officeDocument/2006/relationships/image" Target="../media/image55.png"/><Relationship Id="rId5" Type="http://schemas.openxmlformats.org/officeDocument/2006/relationships/image" Target="../media/image46.png"/><Relationship Id="rId6" Type="http://schemas.openxmlformats.org/officeDocument/2006/relationships/image" Target="../media/image49.png"/><Relationship Id="rId7" Type="http://schemas.openxmlformats.org/officeDocument/2006/relationships/image" Target="../media/image31.png"/><Relationship Id="rId8"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eowidget.services" TargetMode="External"/><Relationship Id="rId4" Type="http://schemas.openxmlformats.org/officeDocument/2006/relationships/hyperlink" Target="mailto:kolitzus@geoville.at" TargetMode="External"/><Relationship Id="rId5" Type="http://schemas.openxmlformats.org/officeDocument/2006/relationships/hyperlink" Target="mailto:gerhard.triebnig@eox.at" TargetMode="External"/><Relationship Id="rId6" Type="http://schemas.openxmlformats.org/officeDocument/2006/relationships/image" Target="../media/image5.png"/><Relationship Id="rId7" Type="http://schemas.openxmlformats.org/officeDocument/2006/relationships/image" Target="../media/image7.png"/><Relationship Id="rId8"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comments" Target="../comments/commen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26.png"/><Relationship Id="rId7"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comments" Target="../comments/comment2.xml"/><Relationship Id="rId4" Type="http://schemas.openxmlformats.org/officeDocument/2006/relationships/image" Target="../media/image15.png"/><Relationship Id="rId9"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14.png"/><Relationship Id="rId7" Type="http://schemas.openxmlformats.org/officeDocument/2006/relationships/image" Target="../media/image21.png"/><Relationship Id="rId8"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21.png"/><Relationship Id="rId6"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3"/>
          <p:cNvPicPr preferRelativeResize="0"/>
          <p:nvPr/>
        </p:nvPicPr>
        <p:blipFill>
          <a:blip r:embed="rId3">
            <a:alphaModFix/>
          </a:blip>
          <a:stretch>
            <a:fillRect/>
          </a:stretch>
        </p:blipFill>
        <p:spPr>
          <a:xfrm>
            <a:off x="0" y="3648"/>
            <a:ext cx="9144000" cy="5136204"/>
          </a:xfrm>
          <a:prstGeom prst="rect">
            <a:avLst/>
          </a:prstGeom>
          <a:noFill/>
          <a:ln>
            <a:noFill/>
          </a:ln>
        </p:spPr>
      </p:pic>
      <p:sp>
        <p:nvSpPr>
          <p:cNvPr id="65" name="Google Shape;65;p13"/>
          <p:cNvSpPr/>
          <p:nvPr/>
        </p:nvSpPr>
        <p:spPr>
          <a:xfrm>
            <a:off x="0" y="7200"/>
            <a:ext cx="9144000" cy="5136300"/>
          </a:xfrm>
          <a:prstGeom prst="rect">
            <a:avLst/>
          </a:prstGeom>
          <a:solidFill>
            <a:srgbClr val="FFFFFF">
              <a:alpha val="425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a:off x="0" y="7200"/>
            <a:ext cx="9144000" cy="5136300"/>
          </a:xfrm>
          <a:prstGeom prst="rect">
            <a:avLst/>
          </a:prstGeom>
          <a:solidFill>
            <a:srgbClr val="FFFFFF">
              <a:alpha val="425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txBox="1"/>
          <p:nvPr>
            <p:ph type="ctrTitle"/>
          </p:nvPr>
        </p:nvSpPr>
        <p:spPr>
          <a:xfrm>
            <a:off x="159125" y="799725"/>
            <a:ext cx="7656300" cy="2052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de" sz="4100"/>
              <a:t>EO-WIDGET </a:t>
            </a:r>
            <a:endParaRPr sz="4100"/>
          </a:p>
          <a:p>
            <a:pPr indent="0" lvl="0" marL="0" rtl="0" algn="l">
              <a:spcBef>
                <a:spcPts val="0"/>
              </a:spcBef>
              <a:spcAft>
                <a:spcPts val="0"/>
              </a:spcAft>
              <a:buNone/>
            </a:pPr>
            <a:r>
              <a:rPr lang="de" sz="4100"/>
              <a:t>Building on </a:t>
            </a:r>
            <a:r>
              <a:rPr lang="de" sz="4100"/>
              <a:t>Sen4CAP</a:t>
            </a:r>
            <a:r>
              <a:rPr lang="de"/>
              <a:t> </a:t>
            </a:r>
            <a:endParaRPr/>
          </a:p>
        </p:txBody>
      </p:sp>
      <p:sp>
        <p:nvSpPr>
          <p:cNvPr id="68" name="Google Shape;68;p13"/>
          <p:cNvSpPr txBox="1"/>
          <p:nvPr>
            <p:ph idx="1" type="subTitle"/>
          </p:nvPr>
        </p:nvSpPr>
        <p:spPr>
          <a:xfrm>
            <a:off x="232000" y="3178800"/>
            <a:ext cx="6223500" cy="19647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de">
                <a:solidFill>
                  <a:schemeClr val="dk1"/>
                </a:solidFill>
              </a:rPr>
              <a:t>Checks by Monitoring via commodity services/products</a:t>
            </a:r>
            <a:endParaRPr>
              <a:solidFill>
                <a:schemeClr val="dk1"/>
              </a:solidFill>
            </a:endParaRPr>
          </a:p>
          <a:p>
            <a:pPr indent="0" lvl="0" marL="0" rtl="0" algn="ctr">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ct val="39285"/>
              <a:buFont typeface="Arial"/>
              <a:buNone/>
            </a:pPr>
            <a:r>
              <a:rPr lang="de">
                <a:solidFill>
                  <a:schemeClr val="dk1"/>
                </a:solidFill>
              </a:rPr>
              <a:t>EO-WIDGET @ 7th Sen4CAP Webinar</a:t>
            </a:r>
            <a:endParaRPr>
              <a:solidFill>
                <a:schemeClr val="dk1"/>
              </a:solidFill>
            </a:endParaRPr>
          </a:p>
          <a:p>
            <a:pPr indent="0" lvl="0" marL="0" rtl="0" algn="l">
              <a:spcBef>
                <a:spcPts val="0"/>
              </a:spcBef>
              <a:spcAft>
                <a:spcPts val="0"/>
              </a:spcAft>
              <a:buNone/>
            </a:pPr>
            <a:r>
              <a:rPr lang="de">
                <a:solidFill>
                  <a:schemeClr val="dk1"/>
                </a:solidFill>
              </a:rPr>
              <a:t>2021.05.18</a:t>
            </a:r>
            <a:r>
              <a:rPr lang="de"/>
              <a:t> </a:t>
            </a:r>
            <a:endParaRPr/>
          </a:p>
        </p:txBody>
      </p:sp>
      <p:pic>
        <p:nvPicPr>
          <p:cNvPr id="69" name="Google Shape;69;p13"/>
          <p:cNvPicPr preferRelativeResize="0"/>
          <p:nvPr/>
        </p:nvPicPr>
        <p:blipFill>
          <a:blip r:embed="rId4">
            <a:alphaModFix/>
          </a:blip>
          <a:stretch>
            <a:fillRect/>
          </a:stretch>
        </p:blipFill>
        <p:spPr>
          <a:xfrm>
            <a:off x="5811122" y="916835"/>
            <a:ext cx="3192050" cy="226196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2"/>
          <p:cNvSpPr/>
          <p:nvPr/>
        </p:nvSpPr>
        <p:spPr>
          <a:xfrm>
            <a:off x="169600" y="1217550"/>
            <a:ext cx="3000000" cy="3826500"/>
          </a:xfrm>
          <a:prstGeom prst="roundRect">
            <a:avLst>
              <a:gd fmla="val 16667" name="adj"/>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2"/>
          <p:cNvSpPr/>
          <p:nvPr/>
        </p:nvSpPr>
        <p:spPr>
          <a:xfrm>
            <a:off x="3868700" y="1217550"/>
            <a:ext cx="2203500" cy="3826500"/>
          </a:xfrm>
          <a:prstGeom prst="roundRect">
            <a:avLst>
              <a:gd fmla="val 16667" name="adj"/>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2"/>
          <p:cNvSpPr txBox="1"/>
          <p:nvPr/>
        </p:nvSpPr>
        <p:spPr>
          <a:xfrm>
            <a:off x="3868700" y="4674975"/>
            <a:ext cx="220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
                <a:latin typeface="Helvetica Neue"/>
                <a:ea typeface="Helvetica Neue"/>
                <a:cs typeface="Helvetica Neue"/>
                <a:sym typeface="Helvetica Neue"/>
              </a:rPr>
              <a:t>Data as a Service</a:t>
            </a:r>
            <a:endParaRPr b="1">
              <a:latin typeface="Helvetica Neue"/>
              <a:ea typeface="Helvetica Neue"/>
              <a:cs typeface="Helvetica Neue"/>
              <a:sym typeface="Helvetica Neue"/>
            </a:endParaRPr>
          </a:p>
        </p:txBody>
      </p:sp>
      <p:sp>
        <p:nvSpPr>
          <p:cNvPr id="184" name="Google Shape;184;p22"/>
          <p:cNvSpPr txBox="1"/>
          <p:nvPr/>
        </p:nvSpPr>
        <p:spPr>
          <a:xfrm>
            <a:off x="169600" y="4674975"/>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
                <a:solidFill>
                  <a:schemeClr val="dk1"/>
                </a:solidFill>
                <a:latin typeface="Helvetica Neue"/>
                <a:ea typeface="Helvetica Neue"/>
                <a:cs typeface="Helvetica Neue"/>
                <a:sym typeface="Helvetica Neue"/>
              </a:rPr>
              <a:t>Processing on premise</a:t>
            </a:r>
            <a:endParaRPr b="1">
              <a:solidFill>
                <a:schemeClr val="dk1"/>
              </a:solidFill>
              <a:latin typeface="Helvetica Neue"/>
              <a:ea typeface="Helvetica Neue"/>
              <a:cs typeface="Helvetica Neue"/>
              <a:sym typeface="Helvetica Neue"/>
            </a:endParaRPr>
          </a:p>
        </p:txBody>
      </p:sp>
      <p:sp>
        <p:nvSpPr>
          <p:cNvPr id="185" name="Google Shape;185;p22"/>
          <p:cNvSpPr/>
          <p:nvPr/>
        </p:nvSpPr>
        <p:spPr>
          <a:xfrm>
            <a:off x="3277500" y="3029750"/>
            <a:ext cx="483300" cy="345300"/>
          </a:xfrm>
          <a:prstGeom prst="chevron">
            <a:avLst>
              <a:gd fmla="val 50000" name="adj"/>
            </a:avLst>
          </a:prstGeom>
          <a:solidFill>
            <a:schemeClr val="dk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2"/>
          <p:cNvSpPr txBox="1"/>
          <p:nvPr>
            <p:ph type="title"/>
          </p:nvPr>
        </p:nvSpPr>
        <p:spPr>
          <a:xfrm>
            <a:off x="311700" y="257550"/>
            <a:ext cx="8520600" cy="960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de"/>
              <a:t>Checks by Monitoring </a:t>
            </a:r>
            <a:r>
              <a:rPr b="1" lang="de"/>
              <a:t>(CbM) and Area Monitoring System - as a Service</a:t>
            </a:r>
            <a:r>
              <a:rPr lang="de"/>
              <a:t> </a:t>
            </a:r>
            <a:endParaRPr/>
          </a:p>
        </p:txBody>
      </p:sp>
      <p:pic>
        <p:nvPicPr>
          <p:cNvPr id="187" name="Google Shape;187;p22"/>
          <p:cNvPicPr preferRelativeResize="0"/>
          <p:nvPr/>
        </p:nvPicPr>
        <p:blipFill rotWithShape="1">
          <a:blip r:embed="rId4">
            <a:alphaModFix/>
          </a:blip>
          <a:srcRect b="0" l="51468" r="0" t="0"/>
          <a:stretch/>
        </p:blipFill>
        <p:spPr>
          <a:xfrm>
            <a:off x="456237" y="2107225"/>
            <a:ext cx="2426751" cy="2406475"/>
          </a:xfrm>
          <a:prstGeom prst="rect">
            <a:avLst/>
          </a:prstGeom>
          <a:noFill/>
          <a:ln>
            <a:noFill/>
          </a:ln>
        </p:spPr>
      </p:pic>
      <p:pic>
        <p:nvPicPr>
          <p:cNvPr id="188" name="Google Shape;188;p22"/>
          <p:cNvPicPr preferRelativeResize="0"/>
          <p:nvPr/>
        </p:nvPicPr>
        <p:blipFill>
          <a:blip r:embed="rId5">
            <a:alphaModFix/>
          </a:blip>
          <a:stretch>
            <a:fillRect/>
          </a:stretch>
        </p:blipFill>
        <p:spPr>
          <a:xfrm>
            <a:off x="6844425" y="2151425"/>
            <a:ext cx="2078900" cy="2101950"/>
          </a:xfrm>
          <a:prstGeom prst="rect">
            <a:avLst/>
          </a:prstGeom>
          <a:noFill/>
          <a:ln>
            <a:noFill/>
          </a:ln>
        </p:spPr>
      </p:pic>
      <p:sp>
        <p:nvSpPr>
          <p:cNvPr id="189" name="Google Shape;189;p22"/>
          <p:cNvSpPr/>
          <p:nvPr/>
        </p:nvSpPr>
        <p:spPr>
          <a:xfrm>
            <a:off x="6169750" y="3029750"/>
            <a:ext cx="483300" cy="345300"/>
          </a:xfrm>
          <a:prstGeom prst="chevron">
            <a:avLst>
              <a:gd fmla="val 50000" name="adj"/>
            </a:avLst>
          </a:prstGeom>
          <a:solidFill>
            <a:schemeClr val="dk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nvSpPr>
        <p:spPr>
          <a:xfrm>
            <a:off x="6959563" y="4674975"/>
            <a:ext cx="184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
                <a:latin typeface="Helvetica Neue"/>
                <a:ea typeface="Helvetica Neue"/>
                <a:cs typeface="Helvetica Neue"/>
                <a:sym typeface="Helvetica Neue"/>
              </a:rPr>
              <a:t>CbM - aaS</a:t>
            </a:r>
            <a:endParaRPr b="1">
              <a:latin typeface="Helvetica Neue"/>
              <a:ea typeface="Helvetica Neue"/>
              <a:cs typeface="Helvetica Neue"/>
              <a:sym typeface="Helvetica Neue"/>
            </a:endParaRPr>
          </a:p>
        </p:txBody>
      </p:sp>
      <p:pic>
        <p:nvPicPr>
          <p:cNvPr id="191" name="Google Shape;191;p22"/>
          <p:cNvPicPr preferRelativeResize="0"/>
          <p:nvPr/>
        </p:nvPicPr>
        <p:blipFill>
          <a:blip r:embed="rId6">
            <a:alphaModFix/>
          </a:blip>
          <a:stretch>
            <a:fillRect/>
          </a:stretch>
        </p:blipFill>
        <p:spPr>
          <a:xfrm>
            <a:off x="4285413" y="1927563"/>
            <a:ext cx="1406625" cy="2765798"/>
          </a:xfrm>
          <a:prstGeom prst="rect">
            <a:avLst/>
          </a:prstGeom>
          <a:noFill/>
          <a:ln>
            <a:noFill/>
          </a:ln>
        </p:spPr>
      </p:pic>
      <p:pic>
        <p:nvPicPr>
          <p:cNvPr id="192" name="Google Shape;192;p22"/>
          <p:cNvPicPr preferRelativeResize="0"/>
          <p:nvPr/>
        </p:nvPicPr>
        <p:blipFill>
          <a:blip r:embed="rId7">
            <a:alphaModFix/>
          </a:blip>
          <a:stretch>
            <a:fillRect/>
          </a:stretch>
        </p:blipFill>
        <p:spPr>
          <a:xfrm>
            <a:off x="4559238" y="1254800"/>
            <a:ext cx="858994" cy="558900"/>
          </a:xfrm>
          <a:prstGeom prst="rect">
            <a:avLst/>
          </a:prstGeom>
          <a:noFill/>
          <a:ln>
            <a:noFill/>
          </a:ln>
        </p:spPr>
      </p:pic>
      <p:pic>
        <p:nvPicPr>
          <p:cNvPr id="193" name="Google Shape;193;p22"/>
          <p:cNvPicPr preferRelativeResize="0"/>
          <p:nvPr/>
        </p:nvPicPr>
        <p:blipFill rotWithShape="1">
          <a:blip r:embed="rId8">
            <a:alphaModFix/>
          </a:blip>
          <a:srcRect b="0" l="1680" r="-1679" t="0"/>
          <a:stretch/>
        </p:blipFill>
        <p:spPr>
          <a:xfrm>
            <a:off x="1033647" y="1229925"/>
            <a:ext cx="1271918" cy="480850"/>
          </a:xfrm>
          <a:prstGeom prst="rect">
            <a:avLst/>
          </a:prstGeom>
          <a:noFill/>
          <a:ln>
            <a:noFill/>
          </a:ln>
        </p:spPr>
      </p:pic>
      <p:sp>
        <p:nvSpPr>
          <p:cNvPr id="194" name="Google Shape;194;p22"/>
          <p:cNvSpPr txBox="1"/>
          <p:nvPr/>
        </p:nvSpPr>
        <p:spPr>
          <a:xfrm>
            <a:off x="7247875" y="1254800"/>
            <a:ext cx="1272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 sz="1600">
                <a:latin typeface="Helvetica Neue"/>
                <a:ea typeface="Helvetica Neue"/>
                <a:cs typeface="Helvetica Neue"/>
                <a:sym typeface="Helvetica Neue"/>
              </a:rPr>
              <a:t>Customer</a:t>
            </a:r>
            <a:endParaRPr b="1" sz="1600">
              <a:latin typeface="Helvetica Neue"/>
              <a:ea typeface="Helvetica Neue"/>
              <a:cs typeface="Helvetica Neue"/>
              <a:sym typeface="Helvetica Neue"/>
            </a:endParaRPr>
          </a:p>
        </p:txBody>
      </p:sp>
      <p:sp>
        <p:nvSpPr>
          <p:cNvPr id="195" name="Google Shape;195;p22"/>
          <p:cNvSpPr txBox="1"/>
          <p:nvPr/>
        </p:nvSpPr>
        <p:spPr>
          <a:xfrm>
            <a:off x="0" y="4891050"/>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DK</a:t>
            </a:r>
            <a:endParaRPr sz="900">
              <a:latin typeface="Helvetica Neue"/>
              <a:ea typeface="Helvetica Neue"/>
              <a:cs typeface="Helvetica Neue"/>
              <a:sym typeface="Helvetica Neue"/>
            </a:endParaRPr>
          </a:p>
        </p:txBody>
      </p:sp>
      <p:sp>
        <p:nvSpPr>
          <p:cNvPr id="196" name="Google Shape;196;p22"/>
          <p:cNvSpPr/>
          <p:nvPr/>
        </p:nvSpPr>
        <p:spPr>
          <a:xfrm>
            <a:off x="6750625" y="1214475"/>
            <a:ext cx="2266500" cy="3143700"/>
          </a:xfrm>
          <a:prstGeom prst="roundRect">
            <a:avLst>
              <a:gd fmla="val 16667" name="adj"/>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3"/>
          <p:cNvSpPr txBox="1"/>
          <p:nvPr/>
        </p:nvSpPr>
        <p:spPr>
          <a:xfrm>
            <a:off x="3239900" y="4674975"/>
            <a:ext cx="470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
                <a:latin typeface="Helvetica Neue"/>
                <a:ea typeface="Helvetica Neue"/>
                <a:cs typeface="Helvetica Neue"/>
                <a:sym typeface="Helvetica Neue"/>
              </a:rPr>
              <a:t>Flavored products for Paying Agency A, B, C, ...</a:t>
            </a:r>
            <a:endParaRPr b="1">
              <a:latin typeface="Helvetica Neue"/>
              <a:ea typeface="Helvetica Neue"/>
              <a:cs typeface="Helvetica Neue"/>
              <a:sym typeface="Helvetica Neue"/>
            </a:endParaRPr>
          </a:p>
        </p:txBody>
      </p:sp>
      <p:sp>
        <p:nvSpPr>
          <p:cNvPr id="202" name="Google Shape;202;p23"/>
          <p:cNvSpPr txBox="1"/>
          <p:nvPr/>
        </p:nvSpPr>
        <p:spPr>
          <a:xfrm>
            <a:off x="271000" y="46749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
                <a:solidFill>
                  <a:schemeClr val="dk1"/>
                </a:solidFill>
                <a:latin typeface="Helvetica Neue"/>
                <a:ea typeface="Helvetica Neue"/>
                <a:cs typeface="Helvetica Neue"/>
                <a:sym typeface="Helvetica Neue"/>
              </a:rPr>
              <a:t>Configuration and Localisation</a:t>
            </a:r>
            <a:endParaRPr b="1">
              <a:solidFill>
                <a:schemeClr val="dk1"/>
              </a:solidFill>
              <a:latin typeface="Helvetica Neue"/>
              <a:ea typeface="Helvetica Neue"/>
              <a:cs typeface="Helvetica Neue"/>
              <a:sym typeface="Helvetica Neue"/>
            </a:endParaRPr>
          </a:p>
        </p:txBody>
      </p:sp>
      <p:sp>
        <p:nvSpPr>
          <p:cNvPr id="203" name="Google Shape;203;p23"/>
          <p:cNvSpPr/>
          <p:nvPr/>
        </p:nvSpPr>
        <p:spPr>
          <a:xfrm rot="5400000">
            <a:off x="3922550" y="2239900"/>
            <a:ext cx="483300" cy="345300"/>
          </a:xfrm>
          <a:prstGeom prst="chevron">
            <a:avLst>
              <a:gd fmla="val 50000" name="adj"/>
            </a:avLst>
          </a:prstGeom>
          <a:solidFill>
            <a:schemeClr val="dk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3"/>
          <p:cNvSpPr txBox="1"/>
          <p:nvPr>
            <p:ph type="title"/>
          </p:nvPr>
        </p:nvSpPr>
        <p:spPr>
          <a:xfrm>
            <a:off x="311700" y="263900"/>
            <a:ext cx="8520600" cy="960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de"/>
              <a:t>Checks by Monitoring (CbM) </a:t>
            </a:r>
            <a:r>
              <a:rPr lang="de"/>
              <a:t>and Area Monitoring System</a:t>
            </a:r>
            <a:br>
              <a:rPr lang="de"/>
            </a:br>
            <a:r>
              <a:rPr b="1" lang="de"/>
              <a:t>- as a Service</a:t>
            </a:r>
            <a:r>
              <a:rPr lang="de"/>
              <a:t> </a:t>
            </a:r>
            <a:endParaRPr/>
          </a:p>
        </p:txBody>
      </p:sp>
      <p:pic>
        <p:nvPicPr>
          <p:cNvPr id="205" name="Google Shape;205;p23"/>
          <p:cNvPicPr preferRelativeResize="0"/>
          <p:nvPr/>
        </p:nvPicPr>
        <p:blipFill>
          <a:blip r:embed="rId3">
            <a:alphaModFix/>
          </a:blip>
          <a:stretch>
            <a:fillRect/>
          </a:stretch>
        </p:blipFill>
        <p:spPr>
          <a:xfrm>
            <a:off x="5946200" y="2964350"/>
            <a:ext cx="1581950" cy="1599475"/>
          </a:xfrm>
          <a:prstGeom prst="rect">
            <a:avLst/>
          </a:prstGeom>
          <a:noFill/>
          <a:ln>
            <a:noFill/>
          </a:ln>
        </p:spPr>
      </p:pic>
      <p:pic>
        <p:nvPicPr>
          <p:cNvPr id="206" name="Google Shape;206;p23"/>
          <p:cNvPicPr preferRelativeResize="0"/>
          <p:nvPr/>
        </p:nvPicPr>
        <p:blipFill>
          <a:blip r:embed="rId4">
            <a:alphaModFix/>
          </a:blip>
          <a:stretch>
            <a:fillRect/>
          </a:stretch>
        </p:blipFill>
        <p:spPr>
          <a:xfrm>
            <a:off x="3006988" y="2654211"/>
            <a:ext cx="2190952" cy="2036650"/>
          </a:xfrm>
          <a:prstGeom prst="rect">
            <a:avLst/>
          </a:prstGeom>
          <a:noFill/>
          <a:ln>
            <a:noFill/>
          </a:ln>
        </p:spPr>
      </p:pic>
      <p:sp>
        <p:nvSpPr>
          <p:cNvPr id="207" name="Google Shape;207;p23"/>
          <p:cNvSpPr txBox="1"/>
          <p:nvPr/>
        </p:nvSpPr>
        <p:spPr>
          <a:xfrm>
            <a:off x="0" y="1405025"/>
            <a:ext cx="2561100" cy="2555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P</a:t>
            </a:r>
            <a:r>
              <a:rPr lang="de">
                <a:solidFill>
                  <a:schemeClr val="dk2"/>
                </a:solidFill>
                <a:latin typeface="Helvetica Neue"/>
                <a:ea typeface="Helvetica Neue"/>
                <a:cs typeface="Helvetica Neue"/>
                <a:sym typeface="Helvetica Neue"/>
              </a:rPr>
              <a:t>roducts generated by </a:t>
            </a:r>
            <a:r>
              <a:rPr b="1" lang="de">
                <a:solidFill>
                  <a:schemeClr val="dk2"/>
                </a:solidFill>
                <a:latin typeface="Helvetica Neue"/>
                <a:ea typeface="Helvetica Neue"/>
                <a:cs typeface="Helvetica Neue"/>
                <a:sym typeface="Helvetica Neue"/>
              </a:rPr>
              <a:t>contractor of choice</a:t>
            </a:r>
            <a:r>
              <a:rPr lang="de">
                <a:solidFill>
                  <a:schemeClr val="dk2"/>
                </a:solidFill>
                <a:latin typeface="Helvetica Neue"/>
                <a:ea typeface="Helvetica Neue"/>
                <a:cs typeface="Helvetica Neue"/>
                <a:sym typeface="Helvetica Neue"/>
              </a:rPr>
              <a:t> </a:t>
            </a:r>
            <a:br>
              <a:rPr lang="de">
                <a:solidFill>
                  <a:schemeClr val="dk2"/>
                </a:solidFill>
                <a:latin typeface="Helvetica Neue"/>
                <a:ea typeface="Helvetica Neue"/>
                <a:cs typeface="Helvetica Neue"/>
                <a:sym typeface="Helvetica Neue"/>
              </a:rPr>
            </a:br>
            <a:r>
              <a:rPr lang="de">
                <a:solidFill>
                  <a:schemeClr val="dk2"/>
                </a:solidFill>
                <a:latin typeface="Helvetica Neue"/>
                <a:ea typeface="Helvetica Neue"/>
                <a:cs typeface="Helvetica Neue"/>
                <a:sym typeface="Helvetica Neue"/>
              </a:rPr>
              <a:t>with </a:t>
            </a:r>
            <a:r>
              <a:rPr b="1" lang="de">
                <a:solidFill>
                  <a:schemeClr val="dk2"/>
                </a:solidFill>
                <a:latin typeface="Helvetica Neue"/>
                <a:ea typeface="Helvetica Neue"/>
                <a:cs typeface="Helvetica Neue"/>
                <a:sym typeface="Helvetica Neue"/>
              </a:rPr>
              <a:t>local GSAA data</a:t>
            </a:r>
            <a:r>
              <a:rPr lang="de">
                <a:solidFill>
                  <a:schemeClr val="dk2"/>
                </a:solidFill>
                <a:latin typeface="Helvetica Neue"/>
                <a:ea typeface="Helvetica Neue"/>
                <a:cs typeface="Helvetica Neue"/>
                <a:sym typeface="Helvetica Neue"/>
              </a:rPr>
              <a:t> and </a:t>
            </a:r>
            <a:r>
              <a:rPr b="1" lang="de">
                <a:solidFill>
                  <a:schemeClr val="dk2"/>
                </a:solidFill>
                <a:latin typeface="Helvetica Neue"/>
                <a:ea typeface="Helvetica Neue"/>
                <a:cs typeface="Helvetica Neue"/>
                <a:sym typeface="Helvetica Neue"/>
              </a:rPr>
              <a:t>local configuration</a:t>
            </a:r>
            <a:r>
              <a:rPr lang="de">
                <a:solidFill>
                  <a:schemeClr val="dk2"/>
                </a:solidFill>
                <a:latin typeface="Helvetica Neue"/>
                <a:ea typeface="Helvetica Neue"/>
                <a:cs typeface="Helvetica Neue"/>
                <a:sym typeface="Helvetica Neue"/>
              </a:rPr>
              <a:t> </a:t>
            </a:r>
            <a:br>
              <a:rPr lang="de">
                <a:solidFill>
                  <a:schemeClr val="dk2"/>
                </a:solidFill>
                <a:latin typeface="Helvetica Neue"/>
                <a:ea typeface="Helvetica Neue"/>
                <a:cs typeface="Helvetica Neue"/>
                <a:sym typeface="Helvetica Neue"/>
              </a:rPr>
            </a:br>
            <a:r>
              <a:rPr lang="de">
                <a:solidFill>
                  <a:schemeClr val="dk2"/>
                </a:solidFill>
                <a:latin typeface="Helvetica Neue"/>
                <a:ea typeface="Helvetica Neue"/>
                <a:cs typeface="Helvetica Neue"/>
                <a:sym typeface="Helvetica Neue"/>
              </a:rPr>
              <a:t>(or by Paying Agency itself)</a:t>
            </a:r>
            <a:endParaRPr>
              <a:solidFill>
                <a:schemeClr val="dk2"/>
              </a:solidFill>
              <a:latin typeface="Helvetica Neue"/>
              <a:ea typeface="Helvetica Neue"/>
              <a:cs typeface="Helvetica Neue"/>
              <a:sym typeface="Helvetica Neue"/>
            </a:endParaRPr>
          </a:p>
          <a:p>
            <a:pPr indent="-317500" lvl="0" marL="4572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Support for specific </a:t>
            </a:r>
            <a:r>
              <a:rPr b="1" lang="de">
                <a:solidFill>
                  <a:schemeClr val="dk2"/>
                </a:solidFill>
                <a:latin typeface="Helvetica Neue"/>
                <a:ea typeface="Helvetica Neue"/>
                <a:cs typeface="Helvetica Neue"/>
                <a:sym typeface="Helvetica Neue"/>
              </a:rPr>
              <a:t>national regulations</a:t>
            </a:r>
            <a:endParaRPr b="1">
              <a:solidFill>
                <a:schemeClr val="dk2"/>
              </a:solidFill>
              <a:latin typeface="Helvetica Neue"/>
              <a:ea typeface="Helvetica Neue"/>
              <a:cs typeface="Helvetica Neue"/>
              <a:sym typeface="Helvetica Neue"/>
            </a:endParaRPr>
          </a:p>
          <a:p>
            <a:pPr indent="-317500" lvl="0" marL="4572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Various </a:t>
            </a:r>
            <a:r>
              <a:rPr b="1" lang="de">
                <a:solidFill>
                  <a:schemeClr val="dk2"/>
                </a:solidFill>
                <a:latin typeface="Helvetica Neue"/>
                <a:ea typeface="Helvetica Neue"/>
                <a:cs typeface="Helvetica Neue"/>
                <a:sym typeface="Helvetica Neue"/>
              </a:rPr>
              <a:t>data suppliers </a:t>
            </a:r>
            <a:r>
              <a:rPr lang="de">
                <a:solidFill>
                  <a:schemeClr val="dk2"/>
                </a:solidFill>
                <a:latin typeface="Helvetica Neue"/>
                <a:ea typeface="Helvetica Neue"/>
                <a:cs typeface="Helvetica Neue"/>
                <a:sym typeface="Helvetica Neue"/>
              </a:rPr>
              <a:t>supported</a:t>
            </a:r>
            <a:endParaRPr>
              <a:latin typeface="Montserrat"/>
              <a:ea typeface="Montserrat"/>
              <a:cs typeface="Montserrat"/>
              <a:sym typeface="Montserrat"/>
            </a:endParaRPr>
          </a:p>
        </p:txBody>
      </p:sp>
      <p:pic>
        <p:nvPicPr>
          <p:cNvPr id="208" name="Google Shape;208;p23"/>
          <p:cNvPicPr preferRelativeResize="0"/>
          <p:nvPr/>
        </p:nvPicPr>
        <p:blipFill>
          <a:blip r:embed="rId5">
            <a:alphaModFix/>
          </a:blip>
          <a:stretch>
            <a:fillRect/>
          </a:stretch>
        </p:blipFill>
        <p:spPr>
          <a:xfrm>
            <a:off x="7528150" y="2030762"/>
            <a:ext cx="1627350" cy="1587314"/>
          </a:xfrm>
          <a:prstGeom prst="rect">
            <a:avLst/>
          </a:prstGeom>
          <a:noFill/>
          <a:ln>
            <a:noFill/>
          </a:ln>
        </p:spPr>
      </p:pic>
      <p:pic>
        <p:nvPicPr>
          <p:cNvPr id="209" name="Google Shape;209;p23"/>
          <p:cNvPicPr preferRelativeResize="0"/>
          <p:nvPr/>
        </p:nvPicPr>
        <p:blipFill>
          <a:blip r:embed="rId6">
            <a:alphaModFix/>
          </a:blip>
          <a:stretch>
            <a:fillRect/>
          </a:stretch>
        </p:blipFill>
        <p:spPr>
          <a:xfrm>
            <a:off x="5900800" y="1086350"/>
            <a:ext cx="1627350" cy="1652575"/>
          </a:xfrm>
          <a:prstGeom prst="rect">
            <a:avLst/>
          </a:prstGeom>
          <a:noFill/>
          <a:ln>
            <a:noFill/>
          </a:ln>
        </p:spPr>
      </p:pic>
      <p:pic>
        <p:nvPicPr>
          <p:cNvPr id="210" name="Google Shape;210;p23"/>
          <p:cNvPicPr preferRelativeResize="0"/>
          <p:nvPr/>
        </p:nvPicPr>
        <p:blipFill>
          <a:blip r:embed="rId7">
            <a:alphaModFix/>
          </a:blip>
          <a:stretch>
            <a:fillRect/>
          </a:stretch>
        </p:blipFill>
        <p:spPr>
          <a:xfrm>
            <a:off x="3705771" y="1469700"/>
            <a:ext cx="793429" cy="656750"/>
          </a:xfrm>
          <a:prstGeom prst="rect">
            <a:avLst/>
          </a:prstGeom>
          <a:noFill/>
          <a:ln>
            <a:noFill/>
          </a:ln>
        </p:spPr>
      </p:pic>
      <p:sp>
        <p:nvSpPr>
          <p:cNvPr id="211" name="Google Shape;211;p23"/>
          <p:cNvSpPr txBox="1"/>
          <p:nvPr/>
        </p:nvSpPr>
        <p:spPr>
          <a:xfrm>
            <a:off x="0" y="4891050"/>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DK</a:t>
            </a:r>
            <a:endParaRPr sz="900">
              <a:latin typeface="Helvetica Neue"/>
              <a:ea typeface="Helvetica Neue"/>
              <a:cs typeface="Helvetica Neue"/>
              <a:sym typeface="Helvetica Neue"/>
            </a:endParaRPr>
          </a:p>
        </p:txBody>
      </p:sp>
      <p:sp>
        <p:nvSpPr>
          <p:cNvPr id="212" name="Google Shape;212;p23"/>
          <p:cNvSpPr txBox="1"/>
          <p:nvPr/>
        </p:nvSpPr>
        <p:spPr>
          <a:xfrm>
            <a:off x="7419925" y="1115650"/>
            <a:ext cx="28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
                <a:latin typeface="Helvetica Neue"/>
                <a:ea typeface="Helvetica Neue"/>
                <a:cs typeface="Helvetica Neue"/>
                <a:sym typeface="Helvetica Neue"/>
              </a:rPr>
              <a:t>A</a:t>
            </a:r>
            <a:endParaRPr b="1">
              <a:latin typeface="Helvetica Neue"/>
              <a:ea typeface="Helvetica Neue"/>
              <a:cs typeface="Helvetica Neue"/>
              <a:sym typeface="Helvetica Neue"/>
            </a:endParaRPr>
          </a:p>
        </p:txBody>
      </p:sp>
      <p:sp>
        <p:nvSpPr>
          <p:cNvPr id="213" name="Google Shape;213;p23"/>
          <p:cNvSpPr txBox="1"/>
          <p:nvPr/>
        </p:nvSpPr>
        <p:spPr>
          <a:xfrm>
            <a:off x="7055525" y="2843100"/>
            <a:ext cx="28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
                <a:latin typeface="Helvetica Neue"/>
                <a:ea typeface="Helvetica Neue"/>
                <a:cs typeface="Helvetica Neue"/>
                <a:sym typeface="Helvetica Neue"/>
              </a:rPr>
              <a:t>C</a:t>
            </a:r>
            <a:endParaRPr b="1">
              <a:latin typeface="Helvetica Neue"/>
              <a:ea typeface="Helvetica Neue"/>
              <a:cs typeface="Helvetica Neue"/>
              <a:sym typeface="Helvetica Neue"/>
            </a:endParaRPr>
          </a:p>
        </p:txBody>
      </p:sp>
      <p:sp>
        <p:nvSpPr>
          <p:cNvPr id="214" name="Google Shape;214;p23"/>
          <p:cNvSpPr txBox="1"/>
          <p:nvPr/>
        </p:nvSpPr>
        <p:spPr>
          <a:xfrm>
            <a:off x="8733750" y="1863425"/>
            <a:ext cx="28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
                <a:latin typeface="Helvetica Neue"/>
                <a:ea typeface="Helvetica Neue"/>
                <a:cs typeface="Helvetica Neue"/>
                <a:sym typeface="Helvetica Neue"/>
              </a:rPr>
              <a:t>B</a:t>
            </a:r>
            <a:endParaRPr b="1">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4"/>
          <p:cNvSpPr txBox="1"/>
          <p:nvPr>
            <p:ph type="title"/>
          </p:nvPr>
        </p:nvSpPr>
        <p:spPr>
          <a:xfrm>
            <a:off x="311700" y="300150"/>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de">
                <a:latin typeface="Raleway"/>
                <a:ea typeface="Raleway"/>
                <a:cs typeface="Raleway"/>
                <a:sym typeface="Raleway"/>
              </a:rPr>
              <a:t>Service Architecture </a:t>
            </a:r>
            <a:endParaRPr b="1">
              <a:latin typeface="Raleway"/>
              <a:ea typeface="Raleway"/>
              <a:cs typeface="Raleway"/>
              <a:sym typeface="Raleway"/>
            </a:endParaRPr>
          </a:p>
        </p:txBody>
      </p:sp>
      <p:pic>
        <p:nvPicPr>
          <p:cNvPr id="220" name="Google Shape;220;p24"/>
          <p:cNvPicPr preferRelativeResize="0"/>
          <p:nvPr/>
        </p:nvPicPr>
        <p:blipFill>
          <a:blip r:embed="rId3">
            <a:alphaModFix/>
          </a:blip>
          <a:stretch>
            <a:fillRect/>
          </a:stretch>
        </p:blipFill>
        <p:spPr>
          <a:xfrm>
            <a:off x="235500" y="998025"/>
            <a:ext cx="8530630" cy="4058800"/>
          </a:xfrm>
          <a:prstGeom prst="rect">
            <a:avLst/>
          </a:prstGeom>
          <a:noFill/>
          <a:ln>
            <a:noFill/>
          </a:ln>
        </p:spPr>
      </p:pic>
      <p:sp>
        <p:nvSpPr>
          <p:cNvPr id="221" name="Google Shape;221;p24"/>
          <p:cNvSpPr txBox="1"/>
          <p:nvPr/>
        </p:nvSpPr>
        <p:spPr>
          <a:xfrm>
            <a:off x="0" y="4851075"/>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GT</a:t>
            </a:r>
            <a:endParaRPr sz="900">
              <a:latin typeface="Helvetica Neue"/>
              <a:ea typeface="Helvetica Neue"/>
              <a:cs typeface="Helvetica Neue"/>
              <a:sym typeface="Helvetica Neue"/>
            </a:endParaRPr>
          </a:p>
        </p:txBody>
      </p:sp>
      <p:pic>
        <p:nvPicPr>
          <p:cNvPr id="222" name="Google Shape;222;p24"/>
          <p:cNvPicPr preferRelativeResize="0"/>
          <p:nvPr/>
        </p:nvPicPr>
        <p:blipFill>
          <a:blip r:embed="rId4">
            <a:alphaModFix/>
          </a:blip>
          <a:stretch>
            <a:fillRect/>
          </a:stretch>
        </p:blipFill>
        <p:spPr>
          <a:xfrm>
            <a:off x="8385450" y="4580000"/>
            <a:ext cx="694600" cy="476825"/>
          </a:xfrm>
          <a:prstGeom prst="rect">
            <a:avLst/>
          </a:prstGeom>
          <a:noFill/>
          <a:ln>
            <a:noFill/>
          </a:ln>
        </p:spPr>
      </p:pic>
      <p:sp>
        <p:nvSpPr>
          <p:cNvPr id="223" name="Google Shape;223;p24"/>
          <p:cNvSpPr txBox="1"/>
          <p:nvPr/>
        </p:nvSpPr>
        <p:spPr>
          <a:xfrm>
            <a:off x="6495000" y="783150"/>
            <a:ext cx="21261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1900">
                <a:highlight>
                  <a:srgbClr val="D0E0E3"/>
                </a:highlight>
                <a:latin typeface="Helvetica Neue"/>
                <a:ea typeface="Helvetica Neue"/>
                <a:cs typeface="Helvetica Neue"/>
                <a:sym typeface="Helvetica Neue"/>
              </a:rPr>
              <a:t>EO-Widgets</a:t>
            </a:r>
            <a:endParaRPr sz="1900">
              <a:highlight>
                <a:srgbClr val="D0E0E3"/>
              </a:highlight>
              <a:latin typeface="Helvetica Neue"/>
              <a:ea typeface="Helvetica Neue"/>
              <a:cs typeface="Helvetica Neue"/>
              <a:sym typeface="Helvetica Neue"/>
            </a:endParaRPr>
          </a:p>
        </p:txBody>
      </p:sp>
      <p:sp>
        <p:nvSpPr>
          <p:cNvPr id="224" name="Google Shape;224;p24"/>
          <p:cNvSpPr txBox="1"/>
          <p:nvPr/>
        </p:nvSpPr>
        <p:spPr>
          <a:xfrm>
            <a:off x="7416550" y="1201800"/>
            <a:ext cx="1663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
                <a:solidFill>
                  <a:schemeClr val="dk2"/>
                </a:solidFill>
                <a:latin typeface="Helvetica Neue"/>
                <a:ea typeface="Helvetica Neue"/>
                <a:cs typeface="Helvetica Neue"/>
                <a:sym typeface="Helvetica Neue"/>
              </a:rPr>
              <a:t>Paying Agency</a:t>
            </a:r>
            <a:endParaRPr b="1">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rPr b="1" lang="de">
                <a:solidFill>
                  <a:schemeClr val="dk2"/>
                </a:solidFill>
                <a:latin typeface="Helvetica Neue"/>
                <a:ea typeface="Helvetica Neue"/>
                <a:cs typeface="Helvetica Neue"/>
                <a:sym typeface="Helvetica Neue"/>
              </a:rPr>
              <a:t>A, B, C, ...</a:t>
            </a:r>
            <a:endParaRPr b="1">
              <a:solidFill>
                <a:schemeClr val="dk2"/>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5"/>
          <p:cNvSpPr txBox="1"/>
          <p:nvPr>
            <p:ph type="title"/>
          </p:nvPr>
        </p:nvSpPr>
        <p:spPr>
          <a:xfrm>
            <a:off x="311700" y="187400"/>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de">
                <a:latin typeface="Raleway"/>
                <a:ea typeface="Raleway"/>
                <a:cs typeface="Raleway"/>
                <a:sym typeface="Raleway"/>
              </a:rPr>
              <a:t>Widgets - </a:t>
            </a:r>
            <a:r>
              <a:rPr b="1" lang="de">
                <a:latin typeface="Raleway"/>
                <a:ea typeface="Raleway"/>
                <a:cs typeface="Raleway"/>
                <a:sym typeface="Raleway"/>
              </a:rPr>
              <a:t>Parcel Explorer App</a:t>
            </a:r>
            <a:endParaRPr b="1">
              <a:latin typeface="Raleway"/>
              <a:ea typeface="Raleway"/>
              <a:cs typeface="Raleway"/>
              <a:sym typeface="Raleway"/>
            </a:endParaRPr>
          </a:p>
        </p:txBody>
      </p:sp>
      <p:pic>
        <p:nvPicPr>
          <p:cNvPr id="230" name="Google Shape;230;p25"/>
          <p:cNvPicPr preferRelativeResize="0"/>
          <p:nvPr/>
        </p:nvPicPr>
        <p:blipFill>
          <a:blip r:embed="rId3">
            <a:alphaModFix/>
          </a:blip>
          <a:stretch>
            <a:fillRect/>
          </a:stretch>
        </p:blipFill>
        <p:spPr>
          <a:xfrm>
            <a:off x="315848" y="776723"/>
            <a:ext cx="8348901" cy="4157600"/>
          </a:xfrm>
          <a:prstGeom prst="rect">
            <a:avLst/>
          </a:prstGeom>
          <a:noFill/>
          <a:ln>
            <a:noFill/>
          </a:ln>
        </p:spPr>
      </p:pic>
      <p:pic>
        <p:nvPicPr>
          <p:cNvPr id="231" name="Google Shape;231;p25"/>
          <p:cNvPicPr preferRelativeResize="0"/>
          <p:nvPr/>
        </p:nvPicPr>
        <p:blipFill>
          <a:blip r:embed="rId4">
            <a:alphaModFix/>
          </a:blip>
          <a:stretch>
            <a:fillRect/>
          </a:stretch>
        </p:blipFill>
        <p:spPr>
          <a:xfrm>
            <a:off x="8385450" y="4580000"/>
            <a:ext cx="694600" cy="476825"/>
          </a:xfrm>
          <a:prstGeom prst="rect">
            <a:avLst/>
          </a:prstGeom>
          <a:noFill/>
          <a:ln>
            <a:noFill/>
          </a:ln>
        </p:spPr>
      </p:pic>
      <p:grpSp>
        <p:nvGrpSpPr>
          <p:cNvPr id="232" name="Google Shape;232;p25"/>
          <p:cNvGrpSpPr/>
          <p:nvPr/>
        </p:nvGrpSpPr>
        <p:grpSpPr>
          <a:xfrm>
            <a:off x="6088600" y="4535000"/>
            <a:ext cx="2262138" cy="598025"/>
            <a:chOff x="6164800" y="4458800"/>
            <a:chExt cx="2262138" cy="598025"/>
          </a:xfrm>
        </p:grpSpPr>
        <p:sp>
          <p:nvSpPr>
            <p:cNvPr id="233" name="Google Shape;233;p25"/>
            <p:cNvSpPr/>
            <p:nvPr/>
          </p:nvSpPr>
          <p:spPr>
            <a:xfrm>
              <a:off x="6164800" y="4471825"/>
              <a:ext cx="2153400" cy="5850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4" name="Google Shape;234;p25"/>
            <p:cNvGrpSpPr/>
            <p:nvPr/>
          </p:nvGrpSpPr>
          <p:grpSpPr>
            <a:xfrm>
              <a:off x="6208463" y="4458800"/>
              <a:ext cx="2218475" cy="585000"/>
              <a:chOff x="10589188" y="8499400"/>
              <a:chExt cx="2218475" cy="585000"/>
            </a:xfrm>
          </p:grpSpPr>
          <p:pic>
            <p:nvPicPr>
              <p:cNvPr id="235" name="Google Shape;235;p25"/>
              <p:cNvPicPr preferRelativeResize="0"/>
              <p:nvPr/>
            </p:nvPicPr>
            <p:blipFill>
              <a:blip r:embed="rId5">
                <a:alphaModFix/>
              </a:blip>
              <a:stretch>
                <a:fillRect/>
              </a:stretch>
            </p:blipFill>
            <p:spPr>
              <a:xfrm>
                <a:off x="10589188" y="8547894"/>
                <a:ext cx="972700" cy="486350"/>
              </a:xfrm>
              <a:prstGeom prst="rect">
                <a:avLst/>
              </a:prstGeom>
              <a:noFill/>
              <a:ln>
                <a:noFill/>
              </a:ln>
            </p:spPr>
          </p:pic>
          <p:sp>
            <p:nvSpPr>
              <p:cNvPr id="236" name="Google Shape;236;p25"/>
              <p:cNvSpPr txBox="1"/>
              <p:nvPr/>
            </p:nvSpPr>
            <p:spPr>
              <a:xfrm>
                <a:off x="11553063" y="8499400"/>
                <a:ext cx="1254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de" sz="1300">
                    <a:solidFill>
                      <a:srgbClr val="929496"/>
                    </a:solidFill>
                    <a:highlight>
                      <a:srgbClr val="FFFFFF"/>
                    </a:highlight>
                  </a:rPr>
                  <a:t>Planet Fusion</a:t>
                </a:r>
                <a:br>
                  <a:rPr i="1" lang="de" sz="1300">
                    <a:solidFill>
                      <a:srgbClr val="929496"/>
                    </a:solidFill>
                    <a:highlight>
                      <a:srgbClr val="FFFFFF"/>
                    </a:highlight>
                  </a:rPr>
                </a:br>
                <a:r>
                  <a:rPr i="1" lang="de" sz="1300">
                    <a:solidFill>
                      <a:srgbClr val="929496"/>
                    </a:solidFill>
                    <a:highlight>
                      <a:srgbClr val="FFFFFF"/>
                    </a:highlight>
                  </a:rPr>
                  <a:t>inside (Beta)</a:t>
                </a:r>
                <a:endParaRPr>
                  <a:latin typeface="Helvetica Neue"/>
                  <a:ea typeface="Helvetica Neue"/>
                  <a:cs typeface="Helvetica Neue"/>
                  <a:sym typeface="Helvetica Neue"/>
                </a:endParaRPr>
              </a:p>
            </p:txBody>
          </p:sp>
        </p:grpSp>
      </p:grpSp>
      <p:sp>
        <p:nvSpPr>
          <p:cNvPr id="237" name="Google Shape;237;p25"/>
          <p:cNvSpPr txBox="1"/>
          <p:nvPr/>
        </p:nvSpPr>
        <p:spPr>
          <a:xfrm>
            <a:off x="0" y="4851075"/>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GT</a:t>
            </a:r>
            <a:endParaRPr sz="900">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6"/>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de"/>
              <a:t>Quality Assessment Tool</a:t>
            </a:r>
            <a:endParaRPr/>
          </a:p>
        </p:txBody>
      </p:sp>
      <p:pic>
        <p:nvPicPr>
          <p:cNvPr id="243" name="Google Shape;243;p26"/>
          <p:cNvPicPr preferRelativeResize="0"/>
          <p:nvPr/>
        </p:nvPicPr>
        <p:blipFill>
          <a:blip r:embed="rId3">
            <a:alphaModFix/>
          </a:blip>
          <a:stretch>
            <a:fillRect/>
          </a:stretch>
        </p:blipFill>
        <p:spPr>
          <a:xfrm>
            <a:off x="1025075" y="1003725"/>
            <a:ext cx="7436750" cy="3905975"/>
          </a:xfrm>
          <a:prstGeom prst="rect">
            <a:avLst/>
          </a:prstGeom>
          <a:noFill/>
          <a:ln>
            <a:noFill/>
          </a:ln>
        </p:spPr>
      </p:pic>
      <p:pic>
        <p:nvPicPr>
          <p:cNvPr id="244" name="Google Shape;244;p26"/>
          <p:cNvPicPr preferRelativeResize="0"/>
          <p:nvPr/>
        </p:nvPicPr>
        <p:blipFill>
          <a:blip r:embed="rId4">
            <a:alphaModFix/>
          </a:blip>
          <a:stretch>
            <a:fillRect/>
          </a:stretch>
        </p:blipFill>
        <p:spPr>
          <a:xfrm>
            <a:off x="8385450" y="4580000"/>
            <a:ext cx="694600" cy="476825"/>
          </a:xfrm>
          <a:prstGeom prst="rect">
            <a:avLst/>
          </a:prstGeom>
          <a:noFill/>
          <a:ln>
            <a:noFill/>
          </a:ln>
        </p:spPr>
      </p:pic>
      <p:sp>
        <p:nvSpPr>
          <p:cNvPr id="245" name="Google Shape;245;p26"/>
          <p:cNvSpPr txBox="1"/>
          <p:nvPr/>
        </p:nvSpPr>
        <p:spPr>
          <a:xfrm>
            <a:off x="0" y="4851075"/>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GT</a:t>
            </a:r>
            <a:endParaRPr sz="900">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7"/>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de"/>
              <a:t>Quality Assessment Tool</a:t>
            </a:r>
            <a:endParaRPr/>
          </a:p>
        </p:txBody>
      </p:sp>
      <p:pic>
        <p:nvPicPr>
          <p:cNvPr id="251" name="Google Shape;251;p27"/>
          <p:cNvPicPr preferRelativeResize="0"/>
          <p:nvPr/>
        </p:nvPicPr>
        <p:blipFill>
          <a:blip r:embed="rId3">
            <a:alphaModFix/>
          </a:blip>
          <a:stretch>
            <a:fillRect/>
          </a:stretch>
        </p:blipFill>
        <p:spPr>
          <a:xfrm>
            <a:off x="0" y="1973550"/>
            <a:ext cx="3116724" cy="3108426"/>
          </a:xfrm>
          <a:prstGeom prst="rect">
            <a:avLst/>
          </a:prstGeom>
          <a:noFill/>
          <a:ln>
            <a:noFill/>
          </a:ln>
        </p:spPr>
      </p:pic>
      <p:pic>
        <p:nvPicPr>
          <p:cNvPr id="252" name="Google Shape;252;p27"/>
          <p:cNvPicPr preferRelativeResize="0"/>
          <p:nvPr/>
        </p:nvPicPr>
        <p:blipFill>
          <a:blip r:embed="rId4">
            <a:alphaModFix/>
          </a:blip>
          <a:stretch>
            <a:fillRect/>
          </a:stretch>
        </p:blipFill>
        <p:spPr>
          <a:xfrm>
            <a:off x="3093522" y="2256575"/>
            <a:ext cx="3615877" cy="2619549"/>
          </a:xfrm>
          <a:prstGeom prst="rect">
            <a:avLst/>
          </a:prstGeom>
          <a:noFill/>
          <a:ln>
            <a:noFill/>
          </a:ln>
        </p:spPr>
      </p:pic>
      <p:pic>
        <p:nvPicPr>
          <p:cNvPr id="253" name="Google Shape;253;p27"/>
          <p:cNvPicPr preferRelativeResize="0"/>
          <p:nvPr/>
        </p:nvPicPr>
        <p:blipFill rotWithShape="1">
          <a:blip r:embed="rId5">
            <a:alphaModFix/>
          </a:blip>
          <a:srcRect b="0" l="1526" r="0" t="0"/>
          <a:stretch/>
        </p:blipFill>
        <p:spPr>
          <a:xfrm>
            <a:off x="5967925" y="1964425"/>
            <a:ext cx="3176075" cy="2619550"/>
          </a:xfrm>
          <a:prstGeom prst="rect">
            <a:avLst/>
          </a:prstGeom>
          <a:noFill/>
          <a:ln>
            <a:noFill/>
          </a:ln>
        </p:spPr>
      </p:pic>
      <p:sp>
        <p:nvSpPr>
          <p:cNvPr id="254" name="Google Shape;254;p27"/>
          <p:cNvSpPr txBox="1"/>
          <p:nvPr/>
        </p:nvSpPr>
        <p:spPr>
          <a:xfrm>
            <a:off x="615250" y="1304350"/>
            <a:ext cx="2158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1800">
                <a:latin typeface="Helvetica Neue"/>
                <a:ea typeface="Helvetica Neue"/>
                <a:cs typeface="Helvetica Neue"/>
                <a:sym typeface="Helvetica Neue"/>
              </a:rPr>
              <a:t>Confusion Matrix</a:t>
            </a:r>
            <a:endParaRPr sz="1800">
              <a:latin typeface="Helvetica Neue"/>
              <a:ea typeface="Helvetica Neue"/>
              <a:cs typeface="Helvetica Neue"/>
              <a:sym typeface="Helvetica Neue"/>
            </a:endParaRPr>
          </a:p>
        </p:txBody>
      </p:sp>
      <p:sp>
        <p:nvSpPr>
          <p:cNvPr id="255" name="Google Shape;255;p27"/>
          <p:cNvSpPr txBox="1"/>
          <p:nvPr/>
        </p:nvSpPr>
        <p:spPr>
          <a:xfrm>
            <a:off x="3492750" y="1304350"/>
            <a:ext cx="2158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1800">
                <a:latin typeface="Helvetica Neue"/>
                <a:ea typeface="Helvetica Neue"/>
                <a:cs typeface="Helvetica Neue"/>
                <a:sym typeface="Helvetica Neue"/>
              </a:rPr>
              <a:t>F1-Score</a:t>
            </a:r>
            <a:endParaRPr sz="1800">
              <a:latin typeface="Helvetica Neue"/>
              <a:ea typeface="Helvetica Neue"/>
              <a:cs typeface="Helvetica Neue"/>
              <a:sym typeface="Helvetica Neue"/>
            </a:endParaRPr>
          </a:p>
        </p:txBody>
      </p:sp>
      <p:sp>
        <p:nvSpPr>
          <p:cNvPr id="256" name="Google Shape;256;p27"/>
          <p:cNvSpPr txBox="1"/>
          <p:nvPr/>
        </p:nvSpPr>
        <p:spPr>
          <a:xfrm>
            <a:off x="6795250" y="1165750"/>
            <a:ext cx="2158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1800">
                <a:latin typeface="Helvetica Neue"/>
                <a:ea typeface="Helvetica Neue"/>
                <a:cs typeface="Helvetica Neue"/>
                <a:sym typeface="Helvetica Neue"/>
              </a:rPr>
              <a:t>True Positives, False Negatives</a:t>
            </a:r>
            <a:endParaRPr sz="1800">
              <a:latin typeface="Helvetica Neue"/>
              <a:ea typeface="Helvetica Neue"/>
              <a:cs typeface="Helvetica Neue"/>
              <a:sym typeface="Helvetica Neue"/>
            </a:endParaRPr>
          </a:p>
        </p:txBody>
      </p:sp>
      <p:sp>
        <p:nvSpPr>
          <p:cNvPr id="257" name="Google Shape;257;p27"/>
          <p:cNvSpPr txBox="1"/>
          <p:nvPr/>
        </p:nvSpPr>
        <p:spPr>
          <a:xfrm>
            <a:off x="0" y="4851075"/>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GT</a:t>
            </a:r>
            <a:endParaRPr sz="900">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8"/>
          <p:cNvSpPr txBox="1"/>
          <p:nvPr>
            <p:ph type="title"/>
          </p:nvPr>
        </p:nvSpPr>
        <p:spPr>
          <a:xfrm>
            <a:off x="311688" y="191475"/>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de">
                <a:latin typeface="Raleway"/>
                <a:ea typeface="Raleway"/>
                <a:cs typeface="Raleway"/>
                <a:sym typeface="Raleway"/>
              </a:rPr>
              <a:t>Inconclusive / Small Parcels</a:t>
            </a:r>
            <a:endParaRPr b="1">
              <a:latin typeface="Raleway"/>
              <a:ea typeface="Raleway"/>
              <a:cs typeface="Raleway"/>
              <a:sym typeface="Raleway"/>
            </a:endParaRPr>
          </a:p>
        </p:txBody>
      </p:sp>
      <p:pic>
        <p:nvPicPr>
          <p:cNvPr id="263" name="Google Shape;263;p28"/>
          <p:cNvPicPr preferRelativeResize="0"/>
          <p:nvPr/>
        </p:nvPicPr>
        <p:blipFill>
          <a:blip r:embed="rId3">
            <a:alphaModFix/>
          </a:blip>
          <a:stretch>
            <a:fillRect/>
          </a:stretch>
        </p:blipFill>
        <p:spPr>
          <a:xfrm>
            <a:off x="487225" y="974650"/>
            <a:ext cx="8169527" cy="4082399"/>
          </a:xfrm>
          <a:prstGeom prst="rect">
            <a:avLst/>
          </a:prstGeom>
          <a:noFill/>
          <a:ln>
            <a:noFill/>
          </a:ln>
        </p:spPr>
      </p:pic>
      <p:sp>
        <p:nvSpPr>
          <p:cNvPr id="264" name="Google Shape;264;p28"/>
          <p:cNvSpPr/>
          <p:nvPr/>
        </p:nvSpPr>
        <p:spPr>
          <a:xfrm>
            <a:off x="6260875" y="4472050"/>
            <a:ext cx="2153400" cy="5850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5" name="Google Shape;265;p28"/>
          <p:cNvPicPr preferRelativeResize="0"/>
          <p:nvPr/>
        </p:nvPicPr>
        <p:blipFill>
          <a:blip r:embed="rId4">
            <a:alphaModFix/>
          </a:blip>
          <a:stretch>
            <a:fillRect/>
          </a:stretch>
        </p:blipFill>
        <p:spPr>
          <a:xfrm>
            <a:off x="6304538" y="4507519"/>
            <a:ext cx="972700" cy="486350"/>
          </a:xfrm>
          <a:prstGeom prst="rect">
            <a:avLst/>
          </a:prstGeom>
          <a:noFill/>
          <a:ln>
            <a:noFill/>
          </a:ln>
        </p:spPr>
      </p:pic>
      <p:sp>
        <p:nvSpPr>
          <p:cNvPr id="266" name="Google Shape;266;p28"/>
          <p:cNvSpPr txBox="1"/>
          <p:nvPr/>
        </p:nvSpPr>
        <p:spPr>
          <a:xfrm>
            <a:off x="7268413" y="4459025"/>
            <a:ext cx="1254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de" sz="1300">
                <a:solidFill>
                  <a:srgbClr val="929496"/>
                </a:solidFill>
                <a:highlight>
                  <a:srgbClr val="FFFFFF"/>
                </a:highlight>
              </a:rPr>
              <a:t>Planet Fusion</a:t>
            </a:r>
            <a:br>
              <a:rPr i="1" lang="de" sz="1300">
                <a:solidFill>
                  <a:srgbClr val="929496"/>
                </a:solidFill>
                <a:highlight>
                  <a:srgbClr val="FFFFFF"/>
                </a:highlight>
              </a:rPr>
            </a:br>
            <a:r>
              <a:rPr i="1" lang="de" sz="1300">
                <a:solidFill>
                  <a:srgbClr val="929496"/>
                </a:solidFill>
                <a:highlight>
                  <a:srgbClr val="FFFFFF"/>
                </a:highlight>
              </a:rPr>
              <a:t>inside (Beta)</a:t>
            </a:r>
            <a:endParaRPr>
              <a:latin typeface="Helvetica Neue"/>
              <a:ea typeface="Helvetica Neue"/>
              <a:cs typeface="Helvetica Neue"/>
              <a:sym typeface="Helvetica Neue"/>
            </a:endParaRPr>
          </a:p>
        </p:txBody>
      </p:sp>
      <p:sp>
        <p:nvSpPr>
          <p:cNvPr id="267" name="Google Shape;267;p28"/>
          <p:cNvSpPr txBox="1"/>
          <p:nvPr/>
        </p:nvSpPr>
        <p:spPr>
          <a:xfrm>
            <a:off x="0" y="4851075"/>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GT</a:t>
            </a:r>
            <a:endParaRPr sz="900">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9"/>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de"/>
              <a:t>LPIS and Declarations (</a:t>
            </a:r>
            <a:r>
              <a:rPr b="1" lang="de"/>
              <a:t>GSAA</a:t>
            </a:r>
            <a:r>
              <a:rPr b="1" lang="de"/>
              <a:t>)</a:t>
            </a:r>
            <a:endParaRPr b="1"/>
          </a:p>
        </p:txBody>
      </p:sp>
      <p:sp>
        <p:nvSpPr>
          <p:cNvPr id="273" name="Google Shape;273;p29"/>
          <p:cNvSpPr/>
          <p:nvPr/>
        </p:nvSpPr>
        <p:spPr>
          <a:xfrm>
            <a:off x="2788500" y="3135375"/>
            <a:ext cx="483300" cy="3453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9"/>
          <p:cNvSpPr txBox="1"/>
          <p:nvPr/>
        </p:nvSpPr>
        <p:spPr>
          <a:xfrm>
            <a:off x="5370650" y="1853250"/>
            <a:ext cx="3719400" cy="2555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de">
                <a:solidFill>
                  <a:schemeClr val="dk2"/>
                </a:solidFill>
              </a:rPr>
              <a:t>GSAA / Declarations Handling</a:t>
            </a:r>
            <a:endParaRPr>
              <a:solidFill>
                <a:schemeClr val="dk2"/>
              </a:solidFill>
            </a:endParaRPr>
          </a:p>
          <a:p>
            <a:pPr indent="-317500" lvl="1" marL="914400" rtl="0" algn="l">
              <a:spcBef>
                <a:spcPts val="0"/>
              </a:spcBef>
              <a:spcAft>
                <a:spcPts val="0"/>
              </a:spcAft>
              <a:buClr>
                <a:schemeClr val="dk2"/>
              </a:buClr>
              <a:buSzPts val="1400"/>
              <a:buChar char="○"/>
            </a:pPr>
            <a:r>
              <a:rPr lang="de">
                <a:solidFill>
                  <a:schemeClr val="dk2"/>
                </a:solidFill>
              </a:rPr>
              <a:t>by service provider of choice</a:t>
            </a:r>
            <a:endParaRPr>
              <a:solidFill>
                <a:schemeClr val="dk2"/>
              </a:solidFill>
            </a:endParaRPr>
          </a:p>
          <a:p>
            <a:pPr indent="-317500" lvl="1" marL="914400" rtl="0" algn="l">
              <a:spcBef>
                <a:spcPts val="0"/>
              </a:spcBef>
              <a:spcAft>
                <a:spcPts val="0"/>
              </a:spcAft>
              <a:buClr>
                <a:schemeClr val="dk2"/>
              </a:buClr>
              <a:buSzPts val="1400"/>
              <a:buChar char="○"/>
            </a:pPr>
            <a:r>
              <a:rPr b="1" lang="de">
                <a:solidFill>
                  <a:schemeClr val="dk2"/>
                </a:solidFill>
              </a:rPr>
              <a:t>o</a:t>
            </a:r>
            <a:r>
              <a:rPr b="1" lang="de">
                <a:solidFill>
                  <a:schemeClr val="dk2"/>
                </a:solidFill>
              </a:rPr>
              <a:t>nly essential information is exchanged </a:t>
            </a:r>
            <a:r>
              <a:rPr lang="de">
                <a:solidFill>
                  <a:schemeClr val="dk2"/>
                </a:solidFill>
              </a:rPr>
              <a:t>(compliance check not necessarily at product level, but within PA)</a:t>
            </a:r>
            <a:endParaRPr>
              <a:solidFill>
                <a:schemeClr val="dk2"/>
              </a:solidFill>
            </a:endParaRPr>
          </a:p>
          <a:p>
            <a:pPr indent="-317500" lvl="0" marL="457200" rtl="0" algn="l">
              <a:spcBef>
                <a:spcPts val="0"/>
              </a:spcBef>
              <a:spcAft>
                <a:spcPts val="0"/>
              </a:spcAft>
              <a:buClr>
                <a:schemeClr val="dk2"/>
              </a:buClr>
              <a:buSzPts val="1400"/>
              <a:buChar char="●"/>
            </a:pPr>
            <a:r>
              <a:rPr lang="de">
                <a:solidFill>
                  <a:schemeClr val="dk2"/>
                </a:solidFill>
              </a:rPr>
              <a:t>Enrichment (e.g. small parcel identification)</a:t>
            </a:r>
            <a:endParaRPr>
              <a:solidFill>
                <a:schemeClr val="dk2"/>
              </a:solidFill>
            </a:endParaRPr>
          </a:p>
          <a:p>
            <a:pPr indent="-317500" lvl="0" marL="457200" rtl="0" algn="l">
              <a:spcBef>
                <a:spcPts val="0"/>
              </a:spcBef>
              <a:spcAft>
                <a:spcPts val="0"/>
              </a:spcAft>
              <a:buClr>
                <a:schemeClr val="dk2"/>
              </a:buClr>
              <a:buSzPts val="1400"/>
              <a:buChar char="●"/>
            </a:pPr>
            <a:r>
              <a:rPr lang="de">
                <a:solidFill>
                  <a:schemeClr val="dk2"/>
                </a:solidFill>
              </a:rPr>
              <a:t>Configuration</a:t>
            </a:r>
            <a:endParaRPr>
              <a:solidFill>
                <a:schemeClr val="dk2"/>
              </a:solidFill>
            </a:endParaRPr>
          </a:p>
          <a:p>
            <a:pPr indent="-317500" lvl="0" marL="457200" rtl="0" algn="l">
              <a:spcBef>
                <a:spcPts val="0"/>
              </a:spcBef>
              <a:spcAft>
                <a:spcPts val="0"/>
              </a:spcAft>
              <a:buClr>
                <a:schemeClr val="dk2"/>
              </a:buClr>
              <a:buSzPts val="1400"/>
              <a:buChar char="●"/>
            </a:pPr>
            <a:r>
              <a:rPr lang="de">
                <a:solidFill>
                  <a:schemeClr val="dk2"/>
                </a:solidFill>
              </a:rPr>
              <a:t>Parcel Explorer GUI</a:t>
            </a:r>
            <a:endParaRPr>
              <a:solidFill>
                <a:schemeClr val="dk2"/>
              </a:solidFill>
            </a:endParaRPr>
          </a:p>
          <a:p>
            <a:pPr indent="-317500" lvl="0" marL="457200" rtl="0" algn="l">
              <a:spcBef>
                <a:spcPts val="0"/>
              </a:spcBef>
              <a:spcAft>
                <a:spcPts val="0"/>
              </a:spcAft>
              <a:buClr>
                <a:schemeClr val="dk2"/>
              </a:buClr>
              <a:buSzPts val="1400"/>
              <a:buChar char="●"/>
            </a:pPr>
            <a:r>
              <a:rPr lang="de">
                <a:solidFill>
                  <a:schemeClr val="dk2"/>
                </a:solidFill>
              </a:rPr>
              <a:t>Quality Assessment Tools</a:t>
            </a:r>
            <a:endParaRPr>
              <a:solidFill>
                <a:schemeClr val="dk2"/>
              </a:solidFill>
            </a:endParaRPr>
          </a:p>
        </p:txBody>
      </p:sp>
      <p:pic>
        <p:nvPicPr>
          <p:cNvPr id="275" name="Google Shape;275;p29"/>
          <p:cNvPicPr preferRelativeResize="0"/>
          <p:nvPr/>
        </p:nvPicPr>
        <p:blipFill>
          <a:blip r:embed="rId4">
            <a:alphaModFix/>
          </a:blip>
          <a:stretch>
            <a:fillRect/>
          </a:stretch>
        </p:blipFill>
        <p:spPr>
          <a:xfrm>
            <a:off x="3851351" y="1275525"/>
            <a:ext cx="858994" cy="558900"/>
          </a:xfrm>
          <a:prstGeom prst="rect">
            <a:avLst/>
          </a:prstGeom>
          <a:noFill/>
          <a:ln>
            <a:noFill/>
          </a:ln>
        </p:spPr>
      </p:pic>
      <p:pic>
        <p:nvPicPr>
          <p:cNvPr id="276" name="Google Shape;276;p29"/>
          <p:cNvPicPr preferRelativeResize="0"/>
          <p:nvPr/>
        </p:nvPicPr>
        <p:blipFill rotWithShape="1">
          <a:blip r:embed="rId5">
            <a:alphaModFix/>
          </a:blip>
          <a:srcRect b="0" l="1680" r="-1679" t="0"/>
          <a:stretch/>
        </p:blipFill>
        <p:spPr>
          <a:xfrm>
            <a:off x="827584" y="1275525"/>
            <a:ext cx="1271918" cy="480850"/>
          </a:xfrm>
          <a:prstGeom prst="rect">
            <a:avLst/>
          </a:prstGeom>
          <a:noFill/>
          <a:ln>
            <a:noFill/>
          </a:ln>
        </p:spPr>
      </p:pic>
      <p:sp>
        <p:nvSpPr>
          <p:cNvPr id="277" name="Google Shape;277;p29"/>
          <p:cNvSpPr txBox="1"/>
          <p:nvPr/>
        </p:nvSpPr>
        <p:spPr>
          <a:xfrm>
            <a:off x="0" y="4851075"/>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GT</a:t>
            </a:r>
            <a:endParaRPr sz="900">
              <a:latin typeface="Helvetica Neue"/>
              <a:ea typeface="Helvetica Neue"/>
              <a:cs typeface="Helvetica Neue"/>
              <a:sym typeface="Helvetica Neue"/>
            </a:endParaRPr>
          </a:p>
        </p:txBody>
      </p:sp>
      <p:pic>
        <p:nvPicPr>
          <p:cNvPr id="278" name="Google Shape;278;p29"/>
          <p:cNvPicPr preferRelativeResize="0"/>
          <p:nvPr/>
        </p:nvPicPr>
        <p:blipFill>
          <a:blip r:embed="rId6">
            <a:alphaModFix/>
          </a:blip>
          <a:stretch>
            <a:fillRect/>
          </a:stretch>
        </p:blipFill>
        <p:spPr>
          <a:xfrm>
            <a:off x="115600" y="3080463"/>
            <a:ext cx="2695871" cy="558900"/>
          </a:xfrm>
          <a:prstGeom prst="rect">
            <a:avLst/>
          </a:prstGeom>
          <a:noFill/>
          <a:ln>
            <a:noFill/>
          </a:ln>
        </p:spPr>
      </p:pic>
      <p:sp>
        <p:nvSpPr>
          <p:cNvPr id="279" name="Google Shape;279;p29"/>
          <p:cNvSpPr txBox="1"/>
          <p:nvPr/>
        </p:nvSpPr>
        <p:spPr>
          <a:xfrm>
            <a:off x="179400" y="4428450"/>
            <a:ext cx="2516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
                <a:solidFill>
                  <a:schemeClr val="dk1"/>
                </a:solidFill>
                <a:latin typeface="Helvetica Neue"/>
                <a:ea typeface="Helvetica Neue"/>
                <a:cs typeface="Helvetica Neue"/>
                <a:sym typeface="Helvetica Neue"/>
              </a:rPr>
              <a:t>Configuration on</a:t>
            </a:r>
            <a:endParaRPr b="1">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rPr b="1" lang="de">
                <a:solidFill>
                  <a:schemeClr val="dk1"/>
                </a:solidFill>
                <a:latin typeface="Helvetica Neue"/>
                <a:ea typeface="Helvetica Neue"/>
                <a:cs typeface="Helvetica Neue"/>
                <a:sym typeface="Helvetica Neue"/>
              </a:rPr>
              <a:t>external VM</a:t>
            </a:r>
            <a:endParaRPr b="1">
              <a:solidFill>
                <a:schemeClr val="dk1"/>
              </a:solidFill>
              <a:latin typeface="Helvetica Neue"/>
              <a:ea typeface="Helvetica Neue"/>
              <a:cs typeface="Helvetica Neue"/>
              <a:sym typeface="Helvetica Neue"/>
            </a:endParaRPr>
          </a:p>
        </p:txBody>
      </p:sp>
      <p:sp>
        <p:nvSpPr>
          <p:cNvPr id="280" name="Google Shape;280;p29"/>
          <p:cNvSpPr txBox="1"/>
          <p:nvPr/>
        </p:nvSpPr>
        <p:spPr>
          <a:xfrm>
            <a:off x="3314450" y="4428450"/>
            <a:ext cx="1932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
                <a:solidFill>
                  <a:schemeClr val="dk1"/>
                </a:solidFill>
                <a:latin typeface="Helvetica Neue"/>
                <a:ea typeface="Helvetica Neue"/>
                <a:cs typeface="Helvetica Neue"/>
                <a:sym typeface="Helvetica Neue"/>
              </a:rPr>
              <a:t>Cloud-based hosted</a:t>
            </a:r>
            <a:endParaRPr b="1">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rPr b="1" lang="de">
                <a:solidFill>
                  <a:schemeClr val="dk1"/>
                </a:solidFill>
                <a:latin typeface="Helvetica Neue"/>
                <a:ea typeface="Helvetica Neue"/>
                <a:cs typeface="Helvetica Neue"/>
                <a:sym typeface="Helvetica Neue"/>
              </a:rPr>
              <a:t>workspace</a:t>
            </a:r>
            <a:endParaRPr b="1">
              <a:solidFill>
                <a:schemeClr val="dk1"/>
              </a:solidFill>
              <a:latin typeface="Helvetica Neue"/>
              <a:ea typeface="Helvetica Neue"/>
              <a:cs typeface="Helvetica Neue"/>
              <a:sym typeface="Helvetica Neue"/>
            </a:endParaRPr>
          </a:p>
        </p:txBody>
      </p:sp>
      <p:sp>
        <p:nvSpPr>
          <p:cNvPr id="281" name="Google Shape;281;p29"/>
          <p:cNvSpPr/>
          <p:nvPr/>
        </p:nvSpPr>
        <p:spPr>
          <a:xfrm>
            <a:off x="179250" y="1217550"/>
            <a:ext cx="2516700" cy="3826500"/>
          </a:xfrm>
          <a:prstGeom prst="roundRect">
            <a:avLst>
              <a:gd fmla="val 16667" name="adj"/>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9"/>
          <p:cNvSpPr/>
          <p:nvPr/>
        </p:nvSpPr>
        <p:spPr>
          <a:xfrm>
            <a:off x="3364350" y="1217550"/>
            <a:ext cx="1833000" cy="3826500"/>
          </a:xfrm>
          <a:prstGeom prst="roundRect">
            <a:avLst>
              <a:gd fmla="val 16667" name="adj"/>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9"/>
          <p:cNvSpPr txBox="1"/>
          <p:nvPr/>
        </p:nvSpPr>
        <p:spPr>
          <a:xfrm>
            <a:off x="3364338" y="1962138"/>
            <a:ext cx="18330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a:latin typeface="Helvetica Neue"/>
                <a:ea typeface="Helvetica Neue"/>
                <a:cs typeface="Helvetica Neue"/>
                <a:sym typeface="Helvetica Neue"/>
              </a:rPr>
              <a:t>Automated data </a:t>
            </a:r>
            <a:r>
              <a:rPr lang="de">
                <a:latin typeface="Helvetica Neue"/>
                <a:ea typeface="Helvetica Neue"/>
                <a:cs typeface="Helvetica Neue"/>
                <a:sym typeface="Helvetica Neue"/>
              </a:rPr>
              <a:t>pipeline</a:t>
            </a:r>
            <a:endParaRPr>
              <a:latin typeface="Helvetica Neue"/>
              <a:ea typeface="Helvetica Neue"/>
              <a:cs typeface="Helvetica Neue"/>
              <a:sym typeface="Helvetica Neue"/>
            </a:endParaRPr>
          </a:p>
          <a:p>
            <a:pPr indent="0" lvl="0" marL="0" rtl="0" algn="ctr">
              <a:spcBef>
                <a:spcPts val="0"/>
              </a:spcBef>
              <a:spcAft>
                <a:spcPts val="0"/>
              </a:spcAft>
              <a:buNone/>
            </a:pPr>
            <a:r>
              <a:t/>
            </a:r>
            <a:endParaRPr>
              <a:latin typeface="Helvetica Neue"/>
              <a:ea typeface="Helvetica Neue"/>
              <a:cs typeface="Helvetica Neue"/>
              <a:sym typeface="Helvetica Neue"/>
            </a:endParaRPr>
          </a:p>
          <a:p>
            <a:pPr indent="0" lvl="0" marL="0" rtl="0" algn="ctr">
              <a:spcBef>
                <a:spcPts val="0"/>
              </a:spcBef>
              <a:spcAft>
                <a:spcPts val="0"/>
              </a:spcAft>
              <a:buNone/>
            </a:pPr>
            <a:r>
              <a:rPr lang="de">
                <a:latin typeface="Helvetica Neue"/>
                <a:ea typeface="Helvetica Neue"/>
                <a:cs typeface="Helvetica Neue"/>
                <a:sym typeface="Helvetica Neue"/>
              </a:rPr>
              <a:t>UI support</a:t>
            </a:r>
            <a:endParaRPr>
              <a:latin typeface="Helvetica Neue"/>
              <a:ea typeface="Helvetica Neue"/>
              <a:cs typeface="Helvetica Neue"/>
              <a:sym typeface="Helvetica Neue"/>
            </a:endParaRPr>
          </a:p>
        </p:txBody>
      </p:sp>
      <p:pic>
        <p:nvPicPr>
          <p:cNvPr id="284" name="Google Shape;284;p29"/>
          <p:cNvPicPr preferRelativeResize="0"/>
          <p:nvPr/>
        </p:nvPicPr>
        <p:blipFill>
          <a:blip r:embed="rId7">
            <a:alphaModFix/>
          </a:blip>
          <a:stretch>
            <a:fillRect/>
          </a:stretch>
        </p:blipFill>
        <p:spPr>
          <a:xfrm>
            <a:off x="4025900" y="3076363"/>
            <a:ext cx="590659" cy="871925"/>
          </a:xfrm>
          <a:prstGeom prst="rect">
            <a:avLst/>
          </a:prstGeom>
          <a:noFill/>
          <a:ln>
            <a:noFill/>
          </a:ln>
        </p:spPr>
      </p:pic>
      <p:sp>
        <p:nvSpPr>
          <p:cNvPr id="285" name="Google Shape;285;p29"/>
          <p:cNvSpPr txBox="1"/>
          <p:nvPr/>
        </p:nvSpPr>
        <p:spPr>
          <a:xfrm>
            <a:off x="592313" y="2033763"/>
            <a:ext cx="1833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a:latin typeface="Helvetica Neue"/>
                <a:ea typeface="Helvetica Neue"/>
                <a:cs typeface="Helvetica Neue"/>
                <a:sym typeface="Helvetica Neue"/>
              </a:rPr>
              <a:t>Explicit data transfer process</a:t>
            </a:r>
            <a:endParaRPr>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0"/>
          <p:cNvSpPr txBox="1"/>
          <p:nvPr>
            <p:ph type="title"/>
          </p:nvPr>
        </p:nvSpPr>
        <p:spPr>
          <a:xfrm>
            <a:off x="311700" y="374675"/>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de">
                <a:latin typeface="Raleway"/>
                <a:ea typeface="Raleway"/>
                <a:cs typeface="Raleway"/>
                <a:sym typeface="Raleway"/>
              </a:rPr>
              <a:t>Benefits of approach - technical</a:t>
            </a:r>
            <a:endParaRPr b="1">
              <a:latin typeface="Raleway"/>
              <a:ea typeface="Raleway"/>
              <a:cs typeface="Raleway"/>
              <a:sym typeface="Raleway"/>
            </a:endParaRPr>
          </a:p>
        </p:txBody>
      </p:sp>
      <p:sp>
        <p:nvSpPr>
          <p:cNvPr id="291" name="Google Shape;291;p30"/>
          <p:cNvSpPr txBox="1"/>
          <p:nvPr>
            <p:ph idx="1" type="body"/>
          </p:nvPr>
        </p:nvSpPr>
        <p:spPr>
          <a:xfrm>
            <a:off x="348750" y="1042825"/>
            <a:ext cx="5181600" cy="37785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b="1" lang="de" sz="1900"/>
              <a:t>Technical benefits</a:t>
            </a:r>
            <a:endParaRPr b="1" sz="1900"/>
          </a:p>
          <a:p>
            <a:pPr indent="-316148" lvl="0" marL="457200" rtl="0" algn="l">
              <a:spcBef>
                <a:spcPts val="1200"/>
              </a:spcBef>
              <a:spcAft>
                <a:spcPts val="0"/>
              </a:spcAft>
              <a:buSzPct val="100000"/>
              <a:buChar char="●"/>
            </a:pPr>
            <a:r>
              <a:rPr lang="de" sz="1778"/>
              <a:t>Offers a combined and flexible solution for the recent technological challenge of Paying Agencies</a:t>
            </a:r>
            <a:endParaRPr sz="1778"/>
          </a:p>
          <a:p>
            <a:pPr indent="-317182" lvl="0" marL="457200" rtl="0" algn="l">
              <a:spcBef>
                <a:spcPts val="0"/>
              </a:spcBef>
              <a:spcAft>
                <a:spcPts val="0"/>
              </a:spcAft>
              <a:buSzPct val="100000"/>
              <a:buChar char="●"/>
            </a:pPr>
            <a:r>
              <a:rPr lang="de" sz="1800"/>
              <a:t>A</a:t>
            </a:r>
            <a:r>
              <a:rPr lang="de" sz="1800"/>
              <a:t>lleviates the </a:t>
            </a:r>
            <a:r>
              <a:rPr b="1" lang="de" sz="1800"/>
              <a:t>burden of costly satellite data ETL/management</a:t>
            </a:r>
            <a:r>
              <a:rPr lang="de" sz="1800"/>
              <a:t> and </a:t>
            </a:r>
            <a:r>
              <a:rPr b="1" lang="de" sz="1800"/>
              <a:t>signal processing</a:t>
            </a:r>
            <a:endParaRPr b="1" sz="1800"/>
          </a:p>
          <a:p>
            <a:pPr indent="-317182" lvl="0" marL="457200" rtl="0" algn="l">
              <a:spcBef>
                <a:spcPts val="0"/>
              </a:spcBef>
              <a:spcAft>
                <a:spcPts val="0"/>
              </a:spcAft>
              <a:buSzPct val="100000"/>
              <a:buChar char="●"/>
            </a:pPr>
            <a:r>
              <a:rPr lang="de" sz="1800"/>
              <a:t>T</a:t>
            </a:r>
            <a:r>
              <a:rPr lang="de" sz="1800"/>
              <a:t>horoughly </a:t>
            </a:r>
            <a:r>
              <a:rPr b="1" lang="de" sz="1800"/>
              <a:t>satisfies IACS information requirements</a:t>
            </a:r>
            <a:r>
              <a:rPr lang="de" sz="1800"/>
              <a:t> by</a:t>
            </a:r>
            <a:endParaRPr sz="1800"/>
          </a:p>
          <a:p>
            <a:pPr indent="-319432" lvl="1" marL="914400" rtl="0" algn="l">
              <a:spcBef>
                <a:spcPts val="0"/>
              </a:spcBef>
              <a:spcAft>
                <a:spcPts val="0"/>
              </a:spcAft>
              <a:buSzPct val="112152"/>
              <a:buChar char="○"/>
            </a:pPr>
            <a:r>
              <a:rPr lang="de" sz="1645"/>
              <a:t>straightforward configuration of signal and markers according to individual strategic plans</a:t>
            </a:r>
            <a:endParaRPr sz="1645"/>
          </a:p>
          <a:p>
            <a:pPr indent="-319432" lvl="1" marL="914400" rtl="0" algn="l">
              <a:spcBef>
                <a:spcPts val="0"/>
              </a:spcBef>
              <a:spcAft>
                <a:spcPts val="0"/>
              </a:spcAft>
              <a:buSzPct val="112152"/>
              <a:buChar char="○"/>
            </a:pPr>
            <a:r>
              <a:rPr b="1" lang="de" sz="1645"/>
              <a:t>best-practice optimization</a:t>
            </a:r>
            <a:r>
              <a:rPr lang="de" sz="1645"/>
              <a:t> and </a:t>
            </a:r>
            <a:r>
              <a:rPr b="1" lang="de" sz="1645"/>
              <a:t>quality assessment</a:t>
            </a:r>
            <a:endParaRPr b="1" sz="1645"/>
          </a:p>
          <a:p>
            <a:pPr indent="-319432" lvl="1" marL="914400" rtl="0" algn="l">
              <a:spcBef>
                <a:spcPts val="0"/>
              </a:spcBef>
              <a:spcAft>
                <a:spcPts val="0"/>
              </a:spcAft>
              <a:buSzPct val="112152"/>
              <a:buChar char="○"/>
            </a:pPr>
            <a:r>
              <a:rPr lang="de" sz="1645"/>
              <a:t>digital products for monitorable agricultural land (</a:t>
            </a:r>
            <a:r>
              <a:rPr b="1" lang="de" sz="1645"/>
              <a:t>parcel digital twins</a:t>
            </a:r>
            <a:r>
              <a:rPr lang="de" sz="1645"/>
              <a:t>)</a:t>
            </a:r>
            <a:endParaRPr sz="2245"/>
          </a:p>
          <a:p>
            <a:pPr indent="-317182" lvl="0" marL="457200" rtl="0" algn="l">
              <a:spcBef>
                <a:spcPts val="0"/>
              </a:spcBef>
              <a:spcAft>
                <a:spcPts val="0"/>
              </a:spcAft>
              <a:buSzPct val="100000"/>
              <a:buChar char="●"/>
            </a:pPr>
            <a:r>
              <a:rPr b="1" lang="de" sz="1800"/>
              <a:t>Managed IT-Service</a:t>
            </a:r>
            <a:endParaRPr b="1" sz="1800"/>
          </a:p>
          <a:p>
            <a:pPr indent="-317182" lvl="1" marL="914400" rtl="0" algn="l">
              <a:spcBef>
                <a:spcPts val="0"/>
              </a:spcBef>
              <a:spcAft>
                <a:spcPts val="0"/>
              </a:spcAft>
              <a:buSzPct val="100000"/>
              <a:buChar char="○"/>
            </a:pPr>
            <a:r>
              <a:rPr b="1" lang="de" sz="1800"/>
              <a:t>No on-premise installation</a:t>
            </a:r>
            <a:r>
              <a:rPr lang="de" sz="1800"/>
              <a:t> needed</a:t>
            </a:r>
            <a:endParaRPr sz="1800"/>
          </a:p>
          <a:p>
            <a:pPr indent="-317182" lvl="1" marL="914400" rtl="0" algn="l">
              <a:spcBef>
                <a:spcPts val="0"/>
              </a:spcBef>
              <a:spcAft>
                <a:spcPts val="0"/>
              </a:spcAft>
              <a:buSzPct val="100000"/>
              <a:buChar char="○"/>
            </a:pPr>
            <a:r>
              <a:rPr b="1" lang="de" sz="1800"/>
              <a:t>Building on Sen4CAP</a:t>
            </a:r>
            <a:r>
              <a:rPr lang="de" sz="1800"/>
              <a:t> - encapsulated algorithm</a:t>
            </a:r>
            <a:r>
              <a:rPr b="1" lang="de" sz="1800"/>
              <a:t>s</a:t>
            </a:r>
            <a:endParaRPr b="1" sz="1800"/>
          </a:p>
        </p:txBody>
      </p:sp>
      <p:pic>
        <p:nvPicPr>
          <p:cNvPr id="292" name="Google Shape;292;p30"/>
          <p:cNvPicPr preferRelativeResize="0"/>
          <p:nvPr/>
        </p:nvPicPr>
        <p:blipFill>
          <a:blip r:embed="rId4">
            <a:alphaModFix/>
          </a:blip>
          <a:stretch>
            <a:fillRect/>
          </a:stretch>
        </p:blipFill>
        <p:spPr>
          <a:xfrm>
            <a:off x="5943925" y="1658675"/>
            <a:ext cx="2829775" cy="1826150"/>
          </a:xfrm>
          <a:prstGeom prst="rect">
            <a:avLst/>
          </a:prstGeom>
          <a:noFill/>
          <a:ln>
            <a:noFill/>
          </a:ln>
        </p:spPr>
      </p:pic>
      <p:sp>
        <p:nvSpPr>
          <p:cNvPr id="293" name="Google Shape;293;p30"/>
          <p:cNvSpPr txBox="1"/>
          <p:nvPr/>
        </p:nvSpPr>
        <p:spPr>
          <a:xfrm>
            <a:off x="0" y="4891050"/>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DK</a:t>
            </a:r>
            <a:endParaRPr sz="900">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1"/>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de">
                <a:latin typeface="Raleway"/>
                <a:ea typeface="Raleway"/>
                <a:cs typeface="Raleway"/>
                <a:sym typeface="Raleway"/>
              </a:rPr>
              <a:t>Benefits of approach - organisational level</a:t>
            </a:r>
            <a:endParaRPr b="1">
              <a:latin typeface="Raleway"/>
              <a:ea typeface="Raleway"/>
              <a:cs typeface="Raleway"/>
              <a:sym typeface="Raleway"/>
            </a:endParaRPr>
          </a:p>
        </p:txBody>
      </p:sp>
      <p:sp>
        <p:nvSpPr>
          <p:cNvPr id="299" name="Google Shape;299;p31"/>
          <p:cNvSpPr txBox="1"/>
          <p:nvPr>
            <p:ph idx="2" type="body"/>
          </p:nvPr>
        </p:nvSpPr>
        <p:spPr>
          <a:xfrm>
            <a:off x="119750" y="1202550"/>
            <a:ext cx="5097300" cy="3829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de" sz="1800"/>
              <a:t>Organisational and legal aspects</a:t>
            </a:r>
            <a:endParaRPr b="1" sz="1800"/>
          </a:p>
          <a:p>
            <a:pPr indent="-297935" lvl="0" marL="457200" rtl="0" algn="l">
              <a:spcBef>
                <a:spcPts val="1200"/>
              </a:spcBef>
              <a:spcAft>
                <a:spcPts val="0"/>
              </a:spcAft>
              <a:buSzPts val="1092"/>
              <a:buChar char="●"/>
            </a:pPr>
            <a:r>
              <a:rPr lang="de" sz="1478"/>
              <a:t>Adaptive to the existing IACS infrastructure</a:t>
            </a:r>
            <a:endParaRPr sz="1091"/>
          </a:p>
          <a:p>
            <a:pPr indent="-316985" lvl="0" marL="457200" rtl="0" algn="l">
              <a:spcBef>
                <a:spcPts val="0"/>
              </a:spcBef>
              <a:spcAft>
                <a:spcPts val="0"/>
              </a:spcAft>
              <a:buSzPts val="1392"/>
              <a:buChar char="●"/>
            </a:pPr>
            <a:r>
              <a:rPr lang="de" sz="1391"/>
              <a:t>Simplified </a:t>
            </a:r>
            <a:r>
              <a:rPr b="1" lang="de" sz="1391"/>
              <a:t>procurement process with various providers possible</a:t>
            </a:r>
            <a:endParaRPr b="1" sz="1391"/>
          </a:p>
          <a:p>
            <a:pPr indent="-316985" lvl="0" marL="457200" rtl="0" algn="l">
              <a:spcBef>
                <a:spcPts val="0"/>
              </a:spcBef>
              <a:spcAft>
                <a:spcPts val="0"/>
              </a:spcAft>
              <a:buSzPts val="1392"/>
              <a:buChar char="●"/>
            </a:pPr>
            <a:r>
              <a:rPr b="1" lang="de" sz="1391"/>
              <a:t>Outsourcing of Checks-by-Monitoring</a:t>
            </a:r>
            <a:endParaRPr b="1" sz="1391"/>
          </a:p>
          <a:p>
            <a:pPr indent="-316985" lvl="1" marL="914400" rtl="0" algn="l">
              <a:spcBef>
                <a:spcPts val="0"/>
              </a:spcBef>
              <a:spcAft>
                <a:spcPts val="0"/>
              </a:spcAft>
              <a:buSzPts val="1392"/>
              <a:buChar char="○"/>
            </a:pPr>
            <a:r>
              <a:t/>
            </a:r>
            <a:endParaRPr b="1" sz="1391"/>
          </a:p>
          <a:p>
            <a:pPr indent="-316985" lvl="0" marL="457200" rtl="0" algn="l">
              <a:spcBef>
                <a:spcPts val="0"/>
              </a:spcBef>
              <a:spcAft>
                <a:spcPts val="0"/>
              </a:spcAft>
              <a:buSzPts val="1392"/>
              <a:buChar char="●"/>
            </a:pPr>
            <a:r>
              <a:rPr b="1" lang="de" sz="1391"/>
              <a:t>Marketplace: “one-stop” shop for CbM</a:t>
            </a:r>
            <a:endParaRPr b="1" sz="1391"/>
          </a:p>
          <a:p>
            <a:pPr indent="-316985" lvl="1" marL="914400" rtl="0" algn="l">
              <a:spcBef>
                <a:spcPts val="0"/>
              </a:spcBef>
              <a:spcAft>
                <a:spcPts val="0"/>
              </a:spcAft>
              <a:buSzPts val="1392"/>
              <a:buChar char="○"/>
            </a:pPr>
            <a:r>
              <a:rPr lang="de" sz="991"/>
              <a:t>various data providers and service providers </a:t>
            </a:r>
            <a:r>
              <a:rPr b="1" lang="de" sz="991"/>
              <a:t>within one hemisphere</a:t>
            </a:r>
            <a:endParaRPr b="1" sz="991"/>
          </a:p>
          <a:p>
            <a:pPr indent="-316985" lvl="1" marL="914400" rtl="0" algn="l">
              <a:spcBef>
                <a:spcPts val="0"/>
              </a:spcBef>
              <a:spcAft>
                <a:spcPts val="0"/>
              </a:spcAft>
              <a:buSzPts val="1392"/>
              <a:buChar char="○"/>
            </a:pPr>
            <a:r>
              <a:rPr lang="de" sz="991"/>
              <a:t>integration of </a:t>
            </a:r>
            <a:r>
              <a:rPr b="1" lang="de" sz="991"/>
              <a:t>legacy &amp; heritage supply chains</a:t>
            </a:r>
            <a:endParaRPr b="1" sz="1391"/>
          </a:p>
          <a:p>
            <a:pPr indent="-316985" lvl="0" marL="457200" rtl="0" algn="l">
              <a:spcBef>
                <a:spcPts val="0"/>
              </a:spcBef>
              <a:spcAft>
                <a:spcPts val="0"/>
              </a:spcAft>
              <a:buSzPts val="1392"/>
              <a:buChar char="●"/>
            </a:pPr>
            <a:r>
              <a:rPr lang="de" sz="1391"/>
              <a:t>all following </a:t>
            </a:r>
            <a:r>
              <a:rPr b="1" lang="de" sz="1391"/>
              <a:t>GDPR and national legislations</a:t>
            </a:r>
            <a:r>
              <a:rPr lang="de" sz="1391"/>
              <a:t> and PA’s data protection policies</a:t>
            </a:r>
            <a:endParaRPr sz="1391"/>
          </a:p>
          <a:p>
            <a:pPr indent="-316985" lvl="0" marL="457200" rtl="0" algn="l">
              <a:spcBef>
                <a:spcPts val="0"/>
              </a:spcBef>
              <a:spcAft>
                <a:spcPts val="0"/>
              </a:spcAft>
              <a:buSzPts val="1392"/>
              <a:buChar char="●"/>
            </a:pPr>
            <a:r>
              <a:rPr lang="de" sz="1391"/>
              <a:t>Multi annual archiving</a:t>
            </a:r>
            <a:endParaRPr sz="1391"/>
          </a:p>
        </p:txBody>
      </p:sp>
      <p:sp>
        <p:nvSpPr>
          <p:cNvPr id="300" name="Google Shape;300;p31"/>
          <p:cNvSpPr txBox="1"/>
          <p:nvPr/>
        </p:nvSpPr>
        <p:spPr>
          <a:xfrm>
            <a:off x="0" y="4891050"/>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DK</a:t>
            </a:r>
            <a:endParaRPr sz="900">
              <a:latin typeface="Helvetica Neue"/>
              <a:ea typeface="Helvetica Neue"/>
              <a:cs typeface="Helvetica Neue"/>
              <a:sym typeface="Helvetica Neue"/>
            </a:endParaRPr>
          </a:p>
        </p:txBody>
      </p:sp>
      <p:pic>
        <p:nvPicPr>
          <p:cNvPr id="301" name="Google Shape;301;p31"/>
          <p:cNvPicPr preferRelativeResize="0"/>
          <p:nvPr/>
        </p:nvPicPr>
        <p:blipFill>
          <a:blip r:embed="rId4">
            <a:alphaModFix/>
          </a:blip>
          <a:stretch>
            <a:fillRect/>
          </a:stretch>
        </p:blipFill>
        <p:spPr>
          <a:xfrm>
            <a:off x="6410709" y="1505750"/>
            <a:ext cx="1107691" cy="960000"/>
          </a:xfrm>
          <a:prstGeom prst="rect">
            <a:avLst/>
          </a:prstGeom>
          <a:noFill/>
          <a:ln>
            <a:noFill/>
          </a:ln>
        </p:spPr>
      </p:pic>
      <p:sp>
        <p:nvSpPr>
          <p:cNvPr id="302" name="Google Shape;302;p31"/>
          <p:cNvSpPr txBox="1"/>
          <p:nvPr>
            <p:ph idx="1" type="body"/>
          </p:nvPr>
        </p:nvSpPr>
        <p:spPr>
          <a:xfrm>
            <a:off x="5993750" y="2647350"/>
            <a:ext cx="1941600" cy="20412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1200"/>
              </a:spcAft>
              <a:buSzPts val="688"/>
              <a:buNone/>
            </a:pPr>
            <a:r>
              <a:rPr lang="de" sz="1300">
                <a:highlight>
                  <a:srgbClr val="FFFFFF"/>
                </a:highlight>
              </a:rPr>
              <a:t>One-stop shop and subscription plans for vendor offerings to Paying Agencies, including self-service quote generation, ordering, billing and monitoring product activation</a:t>
            </a:r>
            <a:endParaRPr sz="13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4"/>
          <p:cNvPicPr preferRelativeResize="0"/>
          <p:nvPr/>
        </p:nvPicPr>
        <p:blipFill>
          <a:blip r:embed="rId3">
            <a:alphaModFix/>
          </a:blip>
          <a:stretch>
            <a:fillRect/>
          </a:stretch>
        </p:blipFill>
        <p:spPr>
          <a:xfrm>
            <a:off x="7424324" y="4007248"/>
            <a:ext cx="1014950" cy="960001"/>
          </a:xfrm>
          <a:prstGeom prst="rect">
            <a:avLst/>
          </a:prstGeom>
          <a:noFill/>
          <a:ln>
            <a:noFill/>
          </a:ln>
        </p:spPr>
      </p:pic>
      <p:sp>
        <p:nvSpPr>
          <p:cNvPr id="75" name="Google Shape;75;p14"/>
          <p:cNvSpPr txBox="1"/>
          <p:nvPr>
            <p:ph type="title"/>
          </p:nvPr>
        </p:nvSpPr>
        <p:spPr>
          <a:xfrm>
            <a:off x="311700" y="445025"/>
            <a:ext cx="8520600" cy="960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de">
                <a:latin typeface="Raleway"/>
                <a:ea typeface="Raleway"/>
                <a:cs typeface="Raleway"/>
                <a:sym typeface="Raleway"/>
              </a:rPr>
              <a:t>The </a:t>
            </a:r>
            <a:r>
              <a:rPr b="1" lang="de">
                <a:latin typeface="Raleway"/>
                <a:ea typeface="Raleway"/>
                <a:cs typeface="Raleway"/>
                <a:sym typeface="Raleway"/>
              </a:rPr>
              <a:t>Project </a:t>
            </a:r>
            <a:r>
              <a:rPr b="1" lang="de">
                <a:latin typeface="Raleway"/>
                <a:ea typeface="Raleway"/>
                <a:cs typeface="Raleway"/>
                <a:sym typeface="Raleway"/>
              </a:rPr>
              <a:t>EO-WIDGET</a:t>
            </a:r>
            <a:br>
              <a:rPr b="1" lang="de">
                <a:latin typeface="Raleway"/>
                <a:ea typeface="Raleway"/>
                <a:cs typeface="Raleway"/>
                <a:sym typeface="Raleway"/>
              </a:rPr>
            </a:br>
            <a:r>
              <a:rPr b="1" lang="de"/>
              <a:t> </a:t>
            </a:r>
            <a:r>
              <a:rPr lang="de" sz="2466">
                <a:latin typeface="Helvetica Neue"/>
                <a:ea typeface="Helvetica Neue"/>
                <a:cs typeface="Helvetica Neue"/>
                <a:sym typeface="Helvetica Neue"/>
              </a:rPr>
              <a:t>for </a:t>
            </a:r>
            <a:r>
              <a:rPr lang="de" sz="2466">
                <a:latin typeface="Helvetica Neue"/>
                <a:ea typeface="Helvetica Neue"/>
                <a:cs typeface="Helvetica Neue"/>
                <a:sym typeface="Helvetica Neue"/>
              </a:rPr>
              <a:t>Evolution and Commercialization of</a:t>
            </a:r>
            <a:endParaRPr sz="2466">
              <a:latin typeface="Helvetica Neue"/>
              <a:ea typeface="Helvetica Neue"/>
              <a:cs typeface="Helvetica Neue"/>
              <a:sym typeface="Helvetica Neue"/>
            </a:endParaRPr>
          </a:p>
        </p:txBody>
      </p:sp>
      <p:sp>
        <p:nvSpPr>
          <p:cNvPr id="76" name="Google Shape;76;p14"/>
          <p:cNvSpPr txBox="1"/>
          <p:nvPr>
            <p:ph idx="1" type="body"/>
          </p:nvPr>
        </p:nvSpPr>
        <p:spPr>
          <a:xfrm>
            <a:off x="311700" y="1502350"/>
            <a:ext cx="8520600" cy="30666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0"/>
              </a:spcAft>
              <a:buSzPts val="688"/>
              <a:buNone/>
            </a:pPr>
            <a:r>
              <a:rPr b="1" lang="de" sz="2425"/>
              <a:t>Satellite information services supporting the CAP</a:t>
            </a:r>
            <a:br>
              <a:rPr b="1" lang="de" sz="2425"/>
            </a:br>
            <a:r>
              <a:rPr b="1" lang="de" sz="2425"/>
              <a:t>Checks by Monitoring System</a:t>
            </a:r>
            <a:endParaRPr b="1" sz="2425"/>
          </a:p>
          <a:p>
            <a:pPr indent="0" lvl="0" marL="0" rtl="0" algn="l">
              <a:lnSpc>
                <a:spcPct val="95000"/>
              </a:lnSpc>
              <a:spcBef>
                <a:spcPts val="1200"/>
              </a:spcBef>
              <a:spcAft>
                <a:spcPts val="1200"/>
              </a:spcAft>
              <a:buSzPts val="688"/>
              <a:buNone/>
            </a:pPr>
            <a:r>
              <a:t/>
            </a:r>
            <a:endParaRPr sz="1125"/>
          </a:p>
        </p:txBody>
      </p:sp>
      <p:sp>
        <p:nvSpPr>
          <p:cNvPr id="77" name="Google Shape;77;p14"/>
          <p:cNvSpPr txBox="1"/>
          <p:nvPr>
            <p:ph idx="1" type="body"/>
          </p:nvPr>
        </p:nvSpPr>
        <p:spPr>
          <a:xfrm>
            <a:off x="237750" y="2511175"/>
            <a:ext cx="2592300" cy="4809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1200"/>
              </a:spcAft>
              <a:buSzPts val="688"/>
              <a:buNone/>
            </a:pPr>
            <a:r>
              <a:rPr lang="de" sz="2225"/>
              <a:t>Data as a Service</a:t>
            </a:r>
            <a:endParaRPr sz="1325"/>
          </a:p>
        </p:txBody>
      </p:sp>
      <p:sp>
        <p:nvSpPr>
          <p:cNvPr id="78" name="Google Shape;78;p14"/>
          <p:cNvSpPr txBox="1"/>
          <p:nvPr/>
        </p:nvSpPr>
        <p:spPr>
          <a:xfrm>
            <a:off x="2157600" y="2505075"/>
            <a:ext cx="3000000" cy="5100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1200"/>
              </a:spcAft>
              <a:buClr>
                <a:schemeClr val="dk1"/>
              </a:buClr>
              <a:buSzPts val="688"/>
              <a:buFont typeface="Arial"/>
              <a:buNone/>
            </a:pPr>
            <a:r>
              <a:rPr lang="de" sz="2225">
                <a:solidFill>
                  <a:schemeClr val="dk2"/>
                </a:solidFill>
                <a:latin typeface="Helvetica Neue"/>
                <a:ea typeface="Helvetica Neue"/>
                <a:cs typeface="Helvetica Neue"/>
                <a:sym typeface="Helvetica Neue"/>
              </a:rPr>
              <a:t>Widgets</a:t>
            </a:r>
            <a:endParaRPr sz="2225">
              <a:solidFill>
                <a:schemeClr val="dk2"/>
              </a:solidFill>
              <a:latin typeface="Helvetica Neue"/>
              <a:ea typeface="Helvetica Neue"/>
              <a:cs typeface="Helvetica Neue"/>
              <a:sym typeface="Helvetica Neue"/>
            </a:endParaRPr>
          </a:p>
        </p:txBody>
      </p:sp>
      <p:sp>
        <p:nvSpPr>
          <p:cNvPr id="79" name="Google Shape;79;p14"/>
          <p:cNvSpPr txBox="1"/>
          <p:nvPr/>
        </p:nvSpPr>
        <p:spPr>
          <a:xfrm>
            <a:off x="4637425" y="2505075"/>
            <a:ext cx="2137800" cy="5100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1200"/>
              </a:spcAft>
              <a:buNone/>
            </a:pPr>
            <a:r>
              <a:rPr lang="de" sz="2225">
                <a:solidFill>
                  <a:schemeClr val="dk2"/>
                </a:solidFill>
                <a:latin typeface="Helvetica Neue"/>
                <a:ea typeface="Helvetica Neue"/>
                <a:cs typeface="Helvetica Neue"/>
                <a:sym typeface="Helvetica Neue"/>
              </a:rPr>
              <a:t>Hosting</a:t>
            </a:r>
            <a:endParaRPr sz="2225">
              <a:solidFill>
                <a:schemeClr val="dk2"/>
              </a:solidFill>
              <a:latin typeface="Helvetica Neue"/>
              <a:ea typeface="Helvetica Neue"/>
              <a:cs typeface="Helvetica Neue"/>
              <a:sym typeface="Helvetica Neue"/>
            </a:endParaRPr>
          </a:p>
        </p:txBody>
      </p:sp>
      <p:pic>
        <p:nvPicPr>
          <p:cNvPr id="80" name="Google Shape;80;p14"/>
          <p:cNvPicPr preferRelativeResize="0"/>
          <p:nvPr/>
        </p:nvPicPr>
        <p:blipFill>
          <a:blip r:embed="rId4">
            <a:alphaModFix/>
          </a:blip>
          <a:stretch>
            <a:fillRect/>
          </a:stretch>
        </p:blipFill>
        <p:spPr>
          <a:xfrm>
            <a:off x="1105275" y="3028950"/>
            <a:ext cx="857250" cy="742950"/>
          </a:xfrm>
          <a:prstGeom prst="rect">
            <a:avLst/>
          </a:prstGeom>
          <a:noFill/>
          <a:ln>
            <a:noFill/>
          </a:ln>
        </p:spPr>
      </p:pic>
      <p:pic>
        <p:nvPicPr>
          <p:cNvPr id="81" name="Google Shape;81;p14"/>
          <p:cNvPicPr preferRelativeResize="0"/>
          <p:nvPr/>
        </p:nvPicPr>
        <p:blipFill>
          <a:blip r:embed="rId5">
            <a:alphaModFix/>
          </a:blip>
          <a:stretch>
            <a:fillRect/>
          </a:stretch>
        </p:blipFill>
        <p:spPr>
          <a:xfrm>
            <a:off x="3228975" y="3038188"/>
            <a:ext cx="857250" cy="742950"/>
          </a:xfrm>
          <a:prstGeom prst="rect">
            <a:avLst/>
          </a:prstGeom>
          <a:noFill/>
          <a:ln>
            <a:noFill/>
          </a:ln>
        </p:spPr>
      </p:pic>
      <p:pic>
        <p:nvPicPr>
          <p:cNvPr id="82" name="Google Shape;82;p14"/>
          <p:cNvPicPr preferRelativeResize="0"/>
          <p:nvPr/>
        </p:nvPicPr>
        <p:blipFill>
          <a:blip r:embed="rId6">
            <a:alphaModFix/>
          </a:blip>
          <a:stretch>
            <a:fillRect/>
          </a:stretch>
        </p:blipFill>
        <p:spPr>
          <a:xfrm>
            <a:off x="7424325" y="3038175"/>
            <a:ext cx="857250" cy="742950"/>
          </a:xfrm>
          <a:prstGeom prst="rect">
            <a:avLst/>
          </a:prstGeom>
          <a:noFill/>
          <a:ln>
            <a:noFill/>
          </a:ln>
        </p:spPr>
      </p:pic>
      <p:pic>
        <p:nvPicPr>
          <p:cNvPr id="83" name="Google Shape;83;p14"/>
          <p:cNvPicPr preferRelativeResize="0"/>
          <p:nvPr/>
        </p:nvPicPr>
        <p:blipFill rotWithShape="1">
          <a:blip r:embed="rId7">
            <a:alphaModFix/>
          </a:blip>
          <a:srcRect b="29834" l="24734" r="23529" t="28484"/>
          <a:stretch/>
        </p:blipFill>
        <p:spPr>
          <a:xfrm>
            <a:off x="804775" y="4131300"/>
            <a:ext cx="1177426" cy="559500"/>
          </a:xfrm>
          <a:prstGeom prst="rect">
            <a:avLst/>
          </a:prstGeom>
          <a:noFill/>
          <a:ln>
            <a:noFill/>
          </a:ln>
        </p:spPr>
      </p:pic>
      <p:pic>
        <p:nvPicPr>
          <p:cNvPr id="84" name="Google Shape;84;p14"/>
          <p:cNvPicPr preferRelativeResize="0"/>
          <p:nvPr/>
        </p:nvPicPr>
        <p:blipFill>
          <a:blip r:embed="rId8">
            <a:alphaModFix/>
          </a:blip>
          <a:stretch>
            <a:fillRect/>
          </a:stretch>
        </p:blipFill>
        <p:spPr>
          <a:xfrm>
            <a:off x="3489925" y="4098225"/>
            <a:ext cx="1334427" cy="742950"/>
          </a:xfrm>
          <a:prstGeom prst="rect">
            <a:avLst/>
          </a:prstGeom>
          <a:noFill/>
          <a:ln>
            <a:noFill/>
          </a:ln>
        </p:spPr>
      </p:pic>
      <p:pic>
        <p:nvPicPr>
          <p:cNvPr id="85" name="Google Shape;85;p14"/>
          <p:cNvPicPr preferRelativeResize="0"/>
          <p:nvPr/>
        </p:nvPicPr>
        <p:blipFill rotWithShape="1">
          <a:blip r:embed="rId9">
            <a:alphaModFix/>
          </a:blip>
          <a:srcRect b="34135" l="5398" r="5948" t="8952"/>
          <a:stretch/>
        </p:blipFill>
        <p:spPr>
          <a:xfrm>
            <a:off x="5771300" y="4148850"/>
            <a:ext cx="1660867" cy="676800"/>
          </a:xfrm>
          <a:prstGeom prst="rect">
            <a:avLst/>
          </a:prstGeom>
          <a:noFill/>
          <a:ln>
            <a:noFill/>
          </a:ln>
        </p:spPr>
      </p:pic>
      <p:sp>
        <p:nvSpPr>
          <p:cNvPr id="86" name="Google Shape;86;p14"/>
          <p:cNvSpPr txBox="1"/>
          <p:nvPr/>
        </p:nvSpPr>
        <p:spPr>
          <a:xfrm>
            <a:off x="6851550" y="2505075"/>
            <a:ext cx="2002800" cy="5100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1200"/>
              </a:spcAft>
              <a:buNone/>
            </a:pPr>
            <a:r>
              <a:rPr lang="de" sz="2225">
                <a:solidFill>
                  <a:schemeClr val="dk2"/>
                </a:solidFill>
                <a:latin typeface="Helvetica Neue"/>
                <a:ea typeface="Helvetica Neue"/>
                <a:cs typeface="Helvetica Neue"/>
                <a:sym typeface="Helvetica Neue"/>
              </a:rPr>
              <a:t>Marketplace</a:t>
            </a:r>
            <a:endParaRPr sz="2225">
              <a:solidFill>
                <a:schemeClr val="dk2"/>
              </a:solidFill>
              <a:latin typeface="Helvetica Neue"/>
              <a:ea typeface="Helvetica Neue"/>
              <a:cs typeface="Helvetica Neue"/>
              <a:sym typeface="Helvetica Neue"/>
            </a:endParaRPr>
          </a:p>
        </p:txBody>
      </p:sp>
      <p:pic>
        <p:nvPicPr>
          <p:cNvPr id="87" name="Google Shape;87;p14"/>
          <p:cNvPicPr preferRelativeResize="0"/>
          <p:nvPr/>
        </p:nvPicPr>
        <p:blipFill>
          <a:blip r:embed="rId10">
            <a:alphaModFix/>
          </a:blip>
          <a:stretch>
            <a:fillRect/>
          </a:stretch>
        </p:blipFill>
        <p:spPr>
          <a:xfrm>
            <a:off x="5326650" y="3038200"/>
            <a:ext cx="857250" cy="742950"/>
          </a:xfrm>
          <a:prstGeom prst="rect">
            <a:avLst/>
          </a:prstGeom>
          <a:noFill/>
          <a:ln>
            <a:noFill/>
          </a:ln>
        </p:spPr>
      </p:pic>
      <p:sp>
        <p:nvSpPr>
          <p:cNvPr id="88" name="Google Shape;88;p14"/>
          <p:cNvSpPr txBox="1"/>
          <p:nvPr/>
        </p:nvSpPr>
        <p:spPr>
          <a:xfrm>
            <a:off x="0" y="4891050"/>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DK</a:t>
            </a:r>
            <a:endParaRPr sz="900">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32"/>
          <p:cNvPicPr preferRelativeResize="0"/>
          <p:nvPr/>
        </p:nvPicPr>
        <p:blipFill>
          <a:blip r:embed="rId3">
            <a:alphaModFix/>
          </a:blip>
          <a:stretch>
            <a:fillRect/>
          </a:stretch>
        </p:blipFill>
        <p:spPr>
          <a:xfrm>
            <a:off x="4439800" y="2263075"/>
            <a:ext cx="4704200" cy="1761300"/>
          </a:xfrm>
          <a:prstGeom prst="rect">
            <a:avLst/>
          </a:prstGeom>
          <a:noFill/>
          <a:ln>
            <a:noFill/>
          </a:ln>
        </p:spPr>
      </p:pic>
      <p:sp>
        <p:nvSpPr>
          <p:cNvPr id="308" name="Google Shape;308;p32"/>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de"/>
              <a:t>Activity </a:t>
            </a:r>
            <a:r>
              <a:rPr b="1" lang="de">
                <a:latin typeface="Raleway"/>
                <a:ea typeface="Raleway"/>
                <a:cs typeface="Raleway"/>
                <a:sym typeface="Raleway"/>
              </a:rPr>
              <a:t>Status</a:t>
            </a:r>
            <a:endParaRPr b="1">
              <a:latin typeface="Raleway"/>
              <a:ea typeface="Raleway"/>
              <a:cs typeface="Raleway"/>
              <a:sym typeface="Raleway"/>
            </a:endParaRPr>
          </a:p>
        </p:txBody>
      </p:sp>
      <p:sp>
        <p:nvSpPr>
          <p:cNvPr id="309" name="Google Shape;309;p32"/>
          <p:cNvSpPr txBox="1"/>
          <p:nvPr>
            <p:ph idx="2" type="body"/>
          </p:nvPr>
        </p:nvSpPr>
        <p:spPr>
          <a:xfrm>
            <a:off x="311700" y="1115250"/>
            <a:ext cx="4221300" cy="3546600"/>
          </a:xfrm>
          <a:prstGeom prst="rect">
            <a:avLst/>
          </a:prstGeom>
        </p:spPr>
        <p:txBody>
          <a:bodyPr anchorCtr="0" anchor="t" bIns="91425" lIns="91425" spcFirstLastPara="1" rIns="91425" wrap="square" tIns="91425">
            <a:normAutofit fontScale="62500"/>
          </a:bodyPr>
          <a:lstStyle/>
          <a:p>
            <a:pPr indent="0" lvl="0" marL="0" rtl="0" algn="l">
              <a:spcBef>
                <a:spcPts val="0"/>
              </a:spcBef>
              <a:spcAft>
                <a:spcPts val="0"/>
              </a:spcAft>
              <a:buNone/>
            </a:pPr>
            <a:r>
              <a:rPr b="1" lang="de" sz="1800"/>
              <a:t>Accomplished so far:</a:t>
            </a:r>
            <a:endParaRPr b="1" sz="1800"/>
          </a:p>
          <a:p>
            <a:pPr indent="0" lvl="0" marL="0" rtl="0" algn="l">
              <a:spcBef>
                <a:spcPts val="1200"/>
              </a:spcBef>
              <a:spcAft>
                <a:spcPts val="0"/>
              </a:spcAft>
              <a:buNone/>
            </a:pPr>
            <a:r>
              <a:rPr lang="de" sz="1800"/>
              <a:t>Initialization phase close to finished:</a:t>
            </a:r>
            <a:endParaRPr sz="1800"/>
          </a:p>
          <a:p>
            <a:pPr indent="-300037" lvl="0" marL="457200" rtl="0" algn="l">
              <a:spcBef>
                <a:spcPts val="1200"/>
              </a:spcBef>
              <a:spcAft>
                <a:spcPts val="0"/>
              </a:spcAft>
              <a:buSzPct val="100000"/>
              <a:buChar char="●"/>
            </a:pPr>
            <a:r>
              <a:rPr lang="de" sz="1800"/>
              <a:t>Pre-processing for S-1 and S-2 data for Austria use case</a:t>
            </a:r>
            <a:endParaRPr sz="1800"/>
          </a:p>
          <a:p>
            <a:pPr indent="-300037" lvl="0" marL="457200" rtl="0" algn="l">
              <a:spcBef>
                <a:spcPts val="0"/>
              </a:spcBef>
              <a:spcAft>
                <a:spcPts val="0"/>
              </a:spcAft>
              <a:buSzPct val="100000"/>
              <a:buChar char="●"/>
            </a:pPr>
            <a:r>
              <a:rPr lang="de" sz="1800"/>
              <a:t>Monitoring products </a:t>
            </a:r>
            <a:endParaRPr sz="1800"/>
          </a:p>
          <a:p>
            <a:pPr indent="-300037" lvl="1" marL="914400" rtl="0" algn="l">
              <a:spcBef>
                <a:spcPts val="0"/>
              </a:spcBef>
              <a:spcAft>
                <a:spcPts val="0"/>
              </a:spcAft>
              <a:buSzPct val="100000"/>
              <a:buChar char="○"/>
            </a:pPr>
            <a:r>
              <a:rPr lang="de" sz="1800"/>
              <a:t>for test sites successfully end-to-end integrated</a:t>
            </a:r>
            <a:endParaRPr sz="1800"/>
          </a:p>
          <a:p>
            <a:pPr indent="-300037" lvl="1" marL="914400" rtl="0" algn="l">
              <a:spcBef>
                <a:spcPts val="0"/>
              </a:spcBef>
              <a:spcAft>
                <a:spcPts val="0"/>
              </a:spcAft>
              <a:buSzPct val="100000"/>
              <a:buChar char="○"/>
            </a:pPr>
            <a:r>
              <a:rPr lang="de" sz="1800"/>
              <a:t>wall-to-wall production ready very soon</a:t>
            </a:r>
            <a:endParaRPr sz="1800"/>
          </a:p>
          <a:p>
            <a:pPr indent="-300037" lvl="0" marL="457200" rtl="0" algn="l">
              <a:spcBef>
                <a:spcPts val="0"/>
              </a:spcBef>
              <a:spcAft>
                <a:spcPts val="0"/>
              </a:spcAft>
              <a:buSzPct val="100000"/>
              <a:buChar char="●"/>
            </a:pPr>
            <a:r>
              <a:rPr lang="de" sz="1800"/>
              <a:t>Proof of concept achieved:</a:t>
            </a:r>
            <a:endParaRPr sz="1800"/>
          </a:p>
          <a:p>
            <a:pPr indent="-300037" lvl="1" marL="914400" rtl="0" algn="l">
              <a:spcBef>
                <a:spcPts val="0"/>
              </a:spcBef>
              <a:spcAft>
                <a:spcPts val="0"/>
              </a:spcAft>
              <a:buSzPct val="100000"/>
              <a:buChar char="○"/>
            </a:pPr>
            <a:r>
              <a:rPr lang="de" sz="1800"/>
              <a:t>Outsourcing of monitoring</a:t>
            </a:r>
            <a:endParaRPr sz="1800"/>
          </a:p>
          <a:p>
            <a:pPr indent="-300037" lvl="1" marL="914400" rtl="0" algn="l">
              <a:spcBef>
                <a:spcPts val="0"/>
              </a:spcBef>
              <a:spcAft>
                <a:spcPts val="0"/>
              </a:spcAft>
              <a:buSzPct val="100000"/>
              <a:buChar char="○"/>
            </a:pPr>
            <a:r>
              <a:rPr lang="de" sz="1800"/>
              <a:t>Split in data products and widget visualisation</a:t>
            </a:r>
            <a:endParaRPr sz="1800"/>
          </a:p>
          <a:p>
            <a:pPr indent="-300037" lvl="1" marL="914400" rtl="0" algn="l">
              <a:spcBef>
                <a:spcPts val="0"/>
              </a:spcBef>
              <a:spcAft>
                <a:spcPts val="0"/>
              </a:spcAft>
              <a:buSzPct val="100000"/>
              <a:buChar char="○"/>
            </a:pPr>
            <a:r>
              <a:rPr lang="de" sz="1800"/>
              <a:t>Configuration and exchange of declaration data in a cloud environment</a:t>
            </a:r>
            <a:endParaRPr sz="1800"/>
          </a:p>
          <a:p>
            <a:pPr indent="0" lvl="0" marL="0" rtl="0" algn="l">
              <a:spcBef>
                <a:spcPts val="1200"/>
              </a:spcBef>
              <a:spcAft>
                <a:spcPts val="0"/>
              </a:spcAft>
              <a:buNone/>
            </a:pPr>
            <a:r>
              <a:rPr b="1" lang="de" sz="1800"/>
              <a:t>Next step: </a:t>
            </a:r>
            <a:r>
              <a:rPr lang="de" sz="1800"/>
              <a:t>Generalization</a:t>
            </a:r>
            <a:endParaRPr sz="1800"/>
          </a:p>
          <a:p>
            <a:pPr indent="-300037" lvl="0" marL="457200" rtl="0" algn="l">
              <a:spcBef>
                <a:spcPts val="1200"/>
              </a:spcBef>
              <a:spcAft>
                <a:spcPts val="0"/>
              </a:spcAft>
              <a:buSzPct val="100000"/>
              <a:buChar char="●"/>
            </a:pPr>
            <a:r>
              <a:rPr lang="de" sz="1800"/>
              <a:t>Optimization and quality improvements</a:t>
            </a:r>
            <a:endParaRPr sz="1800"/>
          </a:p>
        </p:txBody>
      </p:sp>
      <p:sp>
        <p:nvSpPr>
          <p:cNvPr id="310" name="Google Shape;310;p32"/>
          <p:cNvSpPr txBox="1"/>
          <p:nvPr/>
        </p:nvSpPr>
        <p:spPr>
          <a:xfrm>
            <a:off x="5083100" y="1585975"/>
            <a:ext cx="3417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1800">
                <a:latin typeface="Raleway"/>
                <a:ea typeface="Raleway"/>
                <a:cs typeface="Raleway"/>
                <a:sym typeface="Raleway"/>
              </a:rPr>
              <a:t>Planning</a:t>
            </a:r>
            <a:endParaRPr sz="1800">
              <a:latin typeface="Raleway"/>
              <a:ea typeface="Raleway"/>
              <a:cs typeface="Raleway"/>
              <a:sym typeface="Raleway"/>
            </a:endParaRPr>
          </a:p>
          <a:p>
            <a:pPr indent="0" lvl="0" marL="0" rtl="0" algn="ctr">
              <a:spcBef>
                <a:spcPts val="0"/>
              </a:spcBef>
              <a:spcAft>
                <a:spcPts val="0"/>
              </a:spcAft>
              <a:buNone/>
            </a:pPr>
            <a:r>
              <a:rPr lang="de">
                <a:latin typeface="Helvetica Neue"/>
                <a:ea typeface="Helvetica Neue"/>
                <a:cs typeface="Helvetica Neue"/>
                <a:sym typeface="Helvetica Neue"/>
              </a:rPr>
              <a:t>EO-WIDGET Project, before and beyond</a:t>
            </a:r>
            <a:endParaRPr>
              <a:latin typeface="Helvetica Neue"/>
              <a:ea typeface="Helvetica Neue"/>
              <a:cs typeface="Helvetica Neue"/>
              <a:sym typeface="Helvetica Neue"/>
            </a:endParaRPr>
          </a:p>
        </p:txBody>
      </p:sp>
      <p:sp>
        <p:nvSpPr>
          <p:cNvPr id="311" name="Google Shape;311;p32"/>
          <p:cNvSpPr txBox="1"/>
          <p:nvPr/>
        </p:nvSpPr>
        <p:spPr>
          <a:xfrm>
            <a:off x="0" y="4891050"/>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DK</a:t>
            </a:r>
            <a:endParaRPr sz="900">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cxnSp>
        <p:nvCxnSpPr>
          <p:cNvPr id="316" name="Google Shape;316;p33"/>
          <p:cNvCxnSpPr/>
          <p:nvPr/>
        </p:nvCxnSpPr>
        <p:spPr>
          <a:xfrm flipH="1" rot="10800000">
            <a:off x="518088" y="4214013"/>
            <a:ext cx="1103400" cy="9600"/>
          </a:xfrm>
          <a:prstGeom prst="straightConnector1">
            <a:avLst/>
          </a:prstGeom>
          <a:noFill/>
          <a:ln cap="flat" cmpd="sng" w="19050">
            <a:solidFill>
              <a:srgbClr val="999999"/>
            </a:solidFill>
            <a:prstDash val="solid"/>
            <a:round/>
            <a:headEnd len="med" w="med" type="triangle"/>
            <a:tailEnd len="med" w="med" type="triangle"/>
          </a:ln>
        </p:spPr>
      </p:cxnSp>
      <p:sp>
        <p:nvSpPr>
          <p:cNvPr id="317" name="Google Shape;317;p33"/>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de"/>
              <a:t>Open Value Chain - </a:t>
            </a:r>
            <a:r>
              <a:rPr lang="de">
                <a:solidFill>
                  <a:srgbClr val="EA9999"/>
                </a:solidFill>
              </a:rPr>
              <a:t>join as you like!</a:t>
            </a:r>
            <a:endParaRPr>
              <a:solidFill>
                <a:srgbClr val="EA9999"/>
              </a:solidFill>
            </a:endParaRPr>
          </a:p>
        </p:txBody>
      </p:sp>
      <p:sp>
        <p:nvSpPr>
          <p:cNvPr id="318" name="Google Shape;318;p33"/>
          <p:cNvSpPr txBox="1"/>
          <p:nvPr>
            <p:ph idx="1" type="body"/>
          </p:nvPr>
        </p:nvSpPr>
        <p:spPr>
          <a:xfrm>
            <a:off x="456300" y="1094800"/>
            <a:ext cx="8520600" cy="766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b="1" lang="de"/>
              <a:t>Interoperability</a:t>
            </a:r>
            <a:r>
              <a:rPr lang="de"/>
              <a:t> via common workflows and </a:t>
            </a:r>
            <a:r>
              <a:rPr b="1" lang="de"/>
              <a:t>complementary roles</a:t>
            </a:r>
            <a:r>
              <a:rPr lang="de"/>
              <a:t> of stakeholders for optimum adjustment to Paying Agencies’ policies </a:t>
            </a:r>
            <a:endParaRPr/>
          </a:p>
        </p:txBody>
      </p:sp>
      <p:sp>
        <p:nvSpPr>
          <p:cNvPr id="319" name="Google Shape;319;p33"/>
          <p:cNvSpPr/>
          <p:nvPr/>
        </p:nvSpPr>
        <p:spPr>
          <a:xfrm>
            <a:off x="456300" y="2571025"/>
            <a:ext cx="3924300" cy="1101000"/>
          </a:xfrm>
          <a:prstGeom prst="roundRect">
            <a:avLst>
              <a:gd fmla="val 16667" name="adj"/>
            </a:avLst>
          </a:prstGeom>
          <a:solidFill>
            <a:schemeClr val="lt2"/>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chemeClr val="dk2"/>
              </a:solidFill>
              <a:latin typeface="Helvetica Neue"/>
              <a:ea typeface="Helvetica Neue"/>
              <a:cs typeface="Helvetica Neue"/>
              <a:sym typeface="Helvetica Neue"/>
            </a:endParaRPr>
          </a:p>
        </p:txBody>
      </p:sp>
      <p:grpSp>
        <p:nvGrpSpPr>
          <p:cNvPr id="320" name="Google Shape;320;p33"/>
          <p:cNvGrpSpPr/>
          <p:nvPr/>
        </p:nvGrpSpPr>
        <p:grpSpPr>
          <a:xfrm>
            <a:off x="433550" y="2008694"/>
            <a:ext cx="8056800" cy="412885"/>
            <a:chOff x="890750" y="2237350"/>
            <a:chExt cx="8056800" cy="511250"/>
          </a:xfrm>
        </p:grpSpPr>
        <p:sp>
          <p:nvSpPr>
            <p:cNvPr id="321" name="Google Shape;321;p33"/>
            <p:cNvSpPr/>
            <p:nvPr/>
          </p:nvSpPr>
          <p:spPr>
            <a:xfrm>
              <a:off x="3576350" y="2237350"/>
              <a:ext cx="1342800" cy="506100"/>
            </a:xfrm>
            <a:prstGeom prst="chevron">
              <a:avLst>
                <a:gd fmla="val 25800" name="adj"/>
              </a:avLst>
            </a:prstGeom>
            <a:solidFill>
              <a:srgbClr val="CFE2F3"/>
            </a:solidFill>
            <a:ln cap="flat" cmpd="sng" w="2857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solidFill>
                    <a:srgbClr val="666666"/>
                  </a:solidFill>
                  <a:latin typeface="Helvetica Neue"/>
                  <a:ea typeface="Helvetica Neue"/>
                  <a:cs typeface="Helvetica Neue"/>
                  <a:sym typeface="Helvetica Neue"/>
                </a:rPr>
                <a:t>CbM Products</a:t>
              </a:r>
              <a:endParaRPr sz="1200">
                <a:solidFill>
                  <a:srgbClr val="666666"/>
                </a:solidFill>
                <a:latin typeface="Helvetica Neue"/>
                <a:ea typeface="Helvetica Neue"/>
                <a:cs typeface="Helvetica Neue"/>
                <a:sym typeface="Helvetica Neue"/>
              </a:endParaRPr>
            </a:p>
          </p:txBody>
        </p:sp>
        <p:sp>
          <p:nvSpPr>
            <p:cNvPr id="322" name="Google Shape;322;p33"/>
            <p:cNvSpPr/>
            <p:nvPr/>
          </p:nvSpPr>
          <p:spPr>
            <a:xfrm>
              <a:off x="4919150" y="2237350"/>
              <a:ext cx="1342800" cy="506100"/>
            </a:xfrm>
            <a:prstGeom prst="chevron">
              <a:avLst>
                <a:gd fmla="val 25800" name="adj"/>
              </a:avLst>
            </a:prstGeom>
            <a:solidFill>
              <a:srgbClr val="CFE2F3"/>
            </a:solidFill>
            <a:ln cap="flat" cmpd="sng" w="2857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solidFill>
                    <a:srgbClr val="666666"/>
                  </a:solidFill>
                  <a:latin typeface="Helvetica Neue"/>
                  <a:ea typeface="Helvetica Neue"/>
                  <a:cs typeface="Helvetica Neue"/>
                  <a:sym typeface="Helvetica Neue"/>
                </a:rPr>
                <a:t>Workspaces</a:t>
              </a:r>
              <a:endParaRPr sz="1200">
                <a:solidFill>
                  <a:srgbClr val="666666"/>
                </a:solidFill>
                <a:latin typeface="Helvetica Neue"/>
                <a:ea typeface="Helvetica Neue"/>
                <a:cs typeface="Helvetica Neue"/>
                <a:sym typeface="Helvetica Neue"/>
              </a:endParaRPr>
            </a:p>
          </p:txBody>
        </p:sp>
        <p:sp>
          <p:nvSpPr>
            <p:cNvPr id="323" name="Google Shape;323;p33"/>
            <p:cNvSpPr/>
            <p:nvPr/>
          </p:nvSpPr>
          <p:spPr>
            <a:xfrm>
              <a:off x="6261950" y="2242500"/>
              <a:ext cx="1342800" cy="506100"/>
            </a:xfrm>
            <a:prstGeom prst="chevron">
              <a:avLst>
                <a:gd fmla="val 25800" name="adj"/>
              </a:avLst>
            </a:prstGeom>
            <a:solidFill>
              <a:srgbClr val="D9EAD3"/>
            </a:solidFill>
            <a:ln cap="flat" cmpd="sng" w="2857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de" sz="1200">
                  <a:solidFill>
                    <a:srgbClr val="666666"/>
                  </a:solidFill>
                  <a:latin typeface="Helvetica Neue"/>
                  <a:ea typeface="Helvetica Neue"/>
                  <a:cs typeface="Helvetica Neue"/>
                  <a:sym typeface="Helvetica Neue"/>
                </a:rPr>
                <a:t>IACS</a:t>
              </a:r>
              <a:endParaRPr sz="1200">
                <a:solidFill>
                  <a:srgbClr val="666666"/>
                </a:solidFill>
                <a:latin typeface="Helvetica Neue"/>
                <a:ea typeface="Helvetica Neue"/>
                <a:cs typeface="Helvetica Neue"/>
                <a:sym typeface="Helvetica Neue"/>
              </a:endParaRPr>
            </a:p>
          </p:txBody>
        </p:sp>
        <p:sp>
          <p:nvSpPr>
            <p:cNvPr id="324" name="Google Shape;324;p33"/>
            <p:cNvSpPr/>
            <p:nvPr/>
          </p:nvSpPr>
          <p:spPr>
            <a:xfrm>
              <a:off x="7604750" y="2242500"/>
              <a:ext cx="1342800" cy="506100"/>
            </a:xfrm>
            <a:prstGeom prst="chevron">
              <a:avLst>
                <a:gd fmla="val 25800" name="adj"/>
              </a:avLst>
            </a:prstGeom>
            <a:solidFill>
              <a:srgbClr val="D9EAD3"/>
            </a:solidFill>
            <a:ln cap="flat" cmpd="sng" w="2857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solidFill>
                    <a:srgbClr val="666666"/>
                  </a:solidFill>
                  <a:latin typeface="Helvetica Neue"/>
                  <a:ea typeface="Helvetica Neue"/>
                  <a:cs typeface="Helvetica Neue"/>
                  <a:sym typeface="Helvetica Neue"/>
                </a:rPr>
                <a:t>Farm Info</a:t>
              </a:r>
              <a:endParaRPr sz="1200">
                <a:solidFill>
                  <a:srgbClr val="666666"/>
                </a:solidFill>
                <a:latin typeface="Helvetica Neue"/>
                <a:ea typeface="Helvetica Neue"/>
                <a:cs typeface="Helvetica Neue"/>
                <a:sym typeface="Helvetica Neue"/>
              </a:endParaRPr>
            </a:p>
            <a:p>
              <a:pPr indent="0" lvl="0" marL="0" rtl="0" algn="ctr">
                <a:spcBef>
                  <a:spcPts val="0"/>
                </a:spcBef>
                <a:spcAft>
                  <a:spcPts val="0"/>
                </a:spcAft>
                <a:buNone/>
              </a:pPr>
              <a:r>
                <a:rPr lang="de" sz="1200">
                  <a:solidFill>
                    <a:srgbClr val="666666"/>
                  </a:solidFill>
                  <a:latin typeface="Helvetica Neue"/>
                  <a:ea typeface="Helvetica Neue"/>
                  <a:cs typeface="Helvetica Neue"/>
                  <a:sym typeface="Helvetica Neue"/>
                </a:rPr>
                <a:t>System</a:t>
              </a:r>
              <a:endParaRPr sz="1200">
                <a:solidFill>
                  <a:srgbClr val="666666"/>
                </a:solidFill>
                <a:latin typeface="Helvetica Neue"/>
                <a:ea typeface="Helvetica Neue"/>
                <a:cs typeface="Helvetica Neue"/>
                <a:sym typeface="Helvetica Neue"/>
              </a:endParaRPr>
            </a:p>
          </p:txBody>
        </p:sp>
        <p:sp>
          <p:nvSpPr>
            <p:cNvPr id="325" name="Google Shape;325;p33"/>
            <p:cNvSpPr/>
            <p:nvPr/>
          </p:nvSpPr>
          <p:spPr>
            <a:xfrm>
              <a:off x="2233550" y="2242500"/>
              <a:ext cx="1342800" cy="506100"/>
            </a:xfrm>
            <a:prstGeom prst="chevron">
              <a:avLst>
                <a:gd fmla="val 25800" name="adj"/>
              </a:avLst>
            </a:prstGeom>
            <a:solidFill>
              <a:srgbClr val="CFE2F3"/>
            </a:solidFill>
            <a:ln cap="flat" cmpd="sng" w="2857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solidFill>
                    <a:srgbClr val="666666"/>
                  </a:solidFill>
                  <a:latin typeface="Helvetica Neue"/>
                  <a:ea typeface="Helvetica Neue"/>
                  <a:cs typeface="Helvetica Neue"/>
                  <a:sym typeface="Helvetica Neue"/>
                </a:rPr>
                <a:t>Application Ready Data</a:t>
              </a:r>
              <a:endParaRPr sz="1200">
                <a:solidFill>
                  <a:srgbClr val="666666"/>
                </a:solidFill>
                <a:latin typeface="Helvetica Neue"/>
                <a:ea typeface="Helvetica Neue"/>
                <a:cs typeface="Helvetica Neue"/>
                <a:sym typeface="Helvetica Neue"/>
              </a:endParaRPr>
            </a:p>
          </p:txBody>
        </p:sp>
        <p:sp>
          <p:nvSpPr>
            <p:cNvPr id="326" name="Google Shape;326;p33"/>
            <p:cNvSpPr/>
            <p:nvPr/>
          </p:nvSpPr>
          <p:spPr>
            <a:xfrm>
              <a:off x="890750" y="2242500"/>
              <a:ext cx="1342800" cy="506100"/>
            </a:xfrm>
            <a:prstGeom prst="chevron">
              <a:avLst>
                <a:gd fmla="val 25800" name="adj"/>
              </a:avLst>
            </a:prstGeom>
            <a:solidFill>
              <a:srgbClr val="CFE2F3"/>
            </a:solidFill>
            <a:ln cap="flat" cmpd="sng" w="2857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solidFill>
                    <a:srgbClr val="666666"/>
                  </a:solidFill>
                  <a:latin typeface="Helvetica Neue"/>
                  <a:ea typeface="Helvetica Neue"/>
                  <a:cs typeface="Helvetica Neue"/>
                  <a:sym typeface="Helvetica Neue"/>
                </a:rPr>
                <a:t>EO Data Hubs</a:t>
              </a:r>
              <a:endParaRPr sz="1200">
                <a:solidFill>
                  <a:srgbClr val="666666"/>
                </a:solidFill>
                <a:latin typeface="Helvetica Neue"/>
                <a:ea typeface="Helvetica Neue"/>
                <a:cs typeface="Helvetica Neue"/>
                <a:sym typeface="Helvetica Neue"/>
              </a:endParaRPr>
            </a:p>
          </p:txBody>
        </p:sp>
      </p:grpSp>
      <p:sp>
        <p:nvSpPr>
          <p:cNvPr id="327" name="Google Shape;327;p33"/>
          <p:cNvSpPr/>
          <p:nvPr/>
        </p:nvSpPr>
        <p:spPr>
          <a:xfrm>
            <a:off x="530450" y="2623883"/>
            <a:ext cx="1053600" cy="4128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8" name="Google Shape;328;p33"/>
          <p:cNvPicPr preferRelativeResize="0"/>
          <p:nvPr/>
        </p:nvPicPr>
        <p:blipFill>
          <a:blip r:embed="rId3">
            <a:alphaModFix/>
          </a:blip>
          <a:stretch>
            <a:fillRect/>
          </a:stretch>
        </p:blipFill>
        <p:spPr>
          <a:xfrm>
            <a:off x="641373" y="2701809"/>
            <a:ext cx="831627" cy="257030"/>
          </a:xfrm>
          <a:prstGeom prst="rect">
            <a:avLst/>
          </a:prstGeom>
          <a:noFill/>
          <a:ln>
            <a:noFill/>
          </a:ln>
        </p:spPr>
      </p:pic>
      <p:sp>
        <p:nvSpPr>
          <p:cNvPr id="329" name="Google Shape;329;p33"/>
          <p:cNvSpPr/>
          <p:nvPr/>
        </p:nvSpPr>
        <p:spPr>
          <a:xfrm>
            <a:off x="530450" y="3116196"/>
            <a:ext cx="1053600" cy="4128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solidFill>
                  <a:schemeClr val="dk2"/>
                </a:solidFill>
                <a:latin typeface="Helvetica Neue"/>
                <a:ea typeface="Helvetica Neue"/>
                <a:cs typeface="Helvetica Neue"/>
                <a:sym typeface="Helvetica Neue"/>
              </a:rPr>
              <a:t>Commercial</a:t>
            </a:r>
            <a:endParaRPr sz="1200">
              <a:solidFill>
                <a:schemeClr val="dk2"/>
              </a:solidFill>
              <a:latin typeface="Helvetica Neue"/>
              <a:ea typeface="Helvetica Neue"/>
              <a:cs typeface="Helvetica Neue"/>
              <a:sym typeface="Helvetica Neue"/>
            </a:endParaRPr>
          </a:p>
        </p:txBody>
      </p:sp>
      <p:sp>
        <p:nvSpPr>
          <p:cNvPr id="330" name="Google Shape;330;p33"/>
          <p:cNvSpPr/>
          <p:nvPr/>
        </p:nvSpPr>
        <p:spPr>
          <a:xfrm>
            <a:off x="1870600" y="2623883"/>
            <a:ext cx="1053600" cy="4128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de" sz="1200">
                <a:solidFill>
                  <a:schemeClr val="dk2"/>
                </a:solidFill>
                <a:latin typeface="Helvetica Neue"/>
                <a:ea typeface="Helvetica Neue"/>
                <a:cs typeface="Helvetica Neue"/>
                <a:sym typeface="Helvetica Neue"/>
              </a:rPr>
              <a:t>Value-</a:t>
            </a:r>
            <a:endParaRPr sz="1200">
              <a:solidFill>
                <a:schemeClr val="dk2"/>
              </a:solidFill>
              <a:latin typeface="Helvetica Neue"/>
              <a:ea typeface="Helvetica Neue"/>
              <a:cs typeface="Helvetica Neue"/>
              <a:sym typeface="Helvetica Neue"/>
            </a:endParaRPr>
          </a:p>
          <a:p>
            <a:pPr indent="0" lvl="0" marL="0" marR="0" rtl="0" algn="ctr">
              <a:lnSpc>
                <a:spcPct val="100000"/>
              </a:lnSpc>
              <a:spcBef>
                <a:spcPts val="0"/>
              </a:spcBef>
              <a:spcAft>
                <a:spcPts val="0"/>
              </a:spcAft>
              <a:buNone/>
            </a:pPr>
            <a:r>
              <a:rPr lang="de" sz="1200">
                <a:solidFill>
                  <a:schemeClr val="dk2"/>
                </a:solidFill>
                <a:latin typeface="Helvetica Neue"/>
                <a:ea typeface="Helvetica Neue"/>
                <a:cs typeface="Helvetica Neue"/>
                <a:sym typeface="Helvetica Neue"/>
              </a:rPr>
              <a:t>adder</a:t>
            </a:r>
            <a:endParaRPr sz="1200">
              <a:solidFill>
                <a:schemeClr val="dk2"/>
              </a:solidFill>
              <a:latin typeface="Helvetica Neue"/>
              <a:ea typeface="Helvetica Neue"/>
              <a:cs typeface="Helvetica Neue"/>
              <a:sym typeface="Helvetica Neue"/>
            </a:endParaRPr>
          </a:p>
        </p:txBody>
      </p:sp>
      <p:sp>
        <p:nvSpPr>
          <p:cNvPr id="331" name="Google Shape;331;p33"/>
          <p:cNvSpPr/>
          <p:nvPr/>
        </p:nvSpPr>
        <p:spPr>
          <a:xfrm>
            <a:off x="3210750" y="2623883"/>
            <a:ext cx="1053600" cy="4128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solidFill>
                  <a:schemeClr val="dk2"/>
                </a:solidFill>
                <a:latin typeface="Helvetica Neue"/>
                <a:ea typeface="Helvetica Neue"/>
                <a:cs typeface="Helvetica Neue"/>
                <a:sym typeface="Helvetica Neue"/>
              </a:rPr>
              <a:t>Value-</a:t>
            </a:r>
            <a:endParaRPr sz="1200">
              <a:solidFill>
                <a:schemeClr val="dk2"/>
              </a:solidFill>
              <a:latin typeface="Helvetica Neue"/>
              <a:ea typeface="Helvetica Neue"/>
              <a:cs typeface="Helvetica Neue"/>
              <a:sym typeface="Helvetica Neue"/>
            </a:endParaRPr>
          </a:p>
          <a:p>
            <a:pPr indent="0" lvl="0" marL="0" rtl="0" algn="ctr">
              <a:spcBef>
                <a:spcPts val="0"/>
              </a:spcBef>
              <a:spcAft>
                <a:spcPts val="0"/>
              </a:spcAft>
              <a:buNone/>
            </a:pPr>
            <a:r>
              <a:rPr lang="de" sz="1200">
                <a:solidFill>
                  <a:schemeClr val="dk2"/>
                </a:solidFill>
                <a:latin typeface="Helvetica Neue"/>
                <a:ea typeface="Helvetica Neue"/>
                <a:cs typeface="Helvetica Neue"/>
                <a:sym typeface="Helvetica Neue"/>
              </a:rPr>
              <a:t>adder</a:t>
            </a:r>
            <a:endParaRPr sz="1200">
              <a:solidFill>
                <a:schemeClr val="dk2"/>
              </a:solidFill>
              <a:latin typeface="Helvetica Neue"/>
              <a:ea typeface="Helvetica Neue"/>
              <a:cs typeface="Helvetica Neue"/>
              <a:sym typeface="Helvetica Neue"/>
            </a:endParaRPr>
          </a:p>
        </p:txBody>
      </p:sp>
      <p:grpSp>
        <p:nvGrpSpPr>
          <p:cNvPr id="332" name="Google Shape;332;p33"/>
          <p:cNvGrpSpPr/>
          <p:nvPr/>
        </p:nvGrpSpPr>
        <p:grpSpPr>
          <a:xfrm>
            <a:off x="811260" y="4133988"/>
            <a:ext cx="491968" cy="209549"/>
            <a:chOff x="1269622" y="4243313"/>
            <a:chExt cx="491968" cy="209549"/>
          </a:xfrm>
        </p:grpSpPr>
        <p:sp>
          <p:nvSpPr>
            <p:cNvPr id="333" name="Google Shape;333;p33"/>
            <p:cNvSpPr/>
            <p:nvPr/>
          </p:nvSpPr>
          <p:spPr>
            <a:xfrm>
              <a:off x="1298713" y="4257638"/>
              <a:ext cx="433800" cy="180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4" name="Google Shape;334;p33"/>
            <p:cNvPicPr preferRelativeResize="0"/>
            <p:nvPr/>
          </p:nvPicPr>
          <p:blipFill rotWithShape="1">
            <a:blip r:embed="rId4">
              <a:alphaModFix/>
            </a:blip>
            <a:srcRect b="22549" l="0" r="0" t="34855"/>
            <a:stretch/>
          </p:blipFill>
          <p:spPr>
            <a:xfrm>
              <a:off x="1269622" y="4243313"/>
              <a:ext cx="491968" cy="209549"/>
            </a:xfrm>
            <a:prstGeom prst="rect">
              <a:avLst/>
            </a:prstGeom>
            <a:noFill/>
            <a:ln>
              <a:noFill/>
            </a:ln>
          </p:spPr>
        </p:pic>
      </p:grpSp>
      <p:sp>
        <p:nvSpPr>
          <p:cNvPr id="335" name="Google Shape;335;p33"/>
          <p:cNvSpPr/>
          <p:nvPr/>
        </p:nvSpPr>
        <p:spPr>
          <a:xfrm>
            <a:off x="4550900" y="2623883"/>
            <a:ext cx="1053600" cy="412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solidFill>
                  <a:schemeClr val="dk2"/>
                </a:solidFill>
                <a:latin typeface="Helvetica Neue"/>
                <a:ea typeface="Helvetica Neue"/>
                <a:cs typeface="Helvetica Neue"/>
                <a:sym typeface="Helvetica Neue"/>
              </a:rPr>
              <a:t>PaaS Provider</a:t>
            </a:r>
            <a:endParaRPr sz="1200">
              <a:solidFill>
                <a:schemeClr val="dk2"/>
              </a:solidFill>
              <a:latin typeface="Helvetica Neue"/>
              <a:ea typeface="Helvetica Neue"/>
              <a:cs typeface="Helvetica Neue"/>
              <a:sym typeface="Helvetica Neue"/>
            </a:endParaRPr>
          </a:p>
        </p:txBody>
      </p:sp>
      <p:sp>
        <p:nvSpPr>
          <p:cNvPr id="336" name="Google Shape;336;p33"/>
          <p:cNvSpPr/>
          <p:nvPr/>
        </p:nvSpPr>
        <p:spPr>
          <a:xfrm>
            <a:off x="4550900" y="3116196"/>
            <a:ext cx="1053600" cy="412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solidFill>
                  <a:schemeClr val="dk2"/>
                </a:solidFill>
                <a:latin typeface="Helvetica Neue"/>
                <a:ea typeface="Helvetica Neue"/>
                <a:cs typeface="Helvetica Neue"/>
                <a:sym typeface="Helvetica Neue"/>
              </a:rPr>
              <a:t>SaaS Provider</a:t>
            </a:r>
            <a:endParaRPr sz="1200">
              <a:solidFill>
                <a:schemeClr val="dk2"/>
              </a:solidFill>
              <a:latin typeface="Helvetica Neue"/>
              <a:ea typeface="Helvetica Neue"/>
              <a:cs typeface="Helvetica Neue"/>
              <a:sym typeface="Helvetica Neue"/>
            </a:endParaRPr>
          </a:p>
        </p:txBody>
      </p:sp>
      <p:sp>
        <p:nvSpPr>
          <p:cNvPr id="337" name="Google Shape;337;p33"/>
          <p:cNvSpPr/>
          <p:nvPr/>
        </p:nvSpPr>
        <p:spPr>
          <a:xfrm>
            <a:off x="5891050" y="2623883"/>
            <a:ext cx="1053600" cy="412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solidFill>
                  <a:schemeClr val="dk2"/>
                </a:solidFill>
                <a:latin typeface="Helvetica Neue"/>
                <a:ea typeface="Helvetica Neue"/>
                <a:cs typeface="Helvetica Neue"/>
                <a:sym typeface="Helvetica Neue"/>
              </a:rPr>
              <a:t>Paying Agency</a:t>
            </a:r>
            <a:endParaRPr sz="1200">
              <a:solidFill>
                <a:schemeClr val="dk2"/>
              </a:solidFill>
              <a:latin typeface="Helvetica Neue"/>
              <a:ea typeface="Helvetica Neue"/>
              <a:cs typeface="Helvetica Neue"/>
              <a:sym typeface="Helvetica Neue"/>
            </a:endParaRPr>
          </a:p>
        </p:txBody>
      </p:sp>
      <p:sp>
        <p:nvSpPr>
          <p:cNvPr id="338" name="Google Shape;338;p33"/>
          <p:cNvSpPr/>
          <p:nvPr/>
        </p:nvSpPr>
        <p:spPr>
          <a:xfrm>
            <a:off x="5891050" y="3116196"/>
            <a:ext cx="1053600" cy="412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de" sz="1200">
                <a:solidFill>
                  <a:schemeClr val="dk2"/>
                </a:solidFill>
                <a:latin typeface="Helvetica Neue"/>
                <a:ea typeface="Helvetica Neue"/>
                <a:cs typeface="Helvetica Neue"/>
                <a:sym typeface="Helvetica Neue"/>
              </a:rPr>
              <a:t>Contractor</a:t>
            </a:r>
            <a:endParaRPr sz="1200">
              <a:solidFill>
                <a:schemeClr val="dk2"/>
              </a:solidFill>
              <a:latin typeface="Helvetica Neue"/>
              <a:ea typeface="Helvetica Neue"/>
              <a:cs typeface="Helvetica Neue"/>
              <a:sym typeface="Helvetica Neue"/>
            </a:endParaRPr>
          </a:p>
        </p:txBody>
      </p:sp>
      <p:sp>
        <p:nvSpPr>
          <p:cNvPr id="339" name="Google Shape;339;p33"/>
          <p:cNvSpPr/>
          <p:nvPr/>
        </p:nvSpPr>
        <p:spPr>
          <a:xfrm>
            <a:off x="7231200" y="2623883"/>
            <a:ext cx="1053600" cy="412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solidFill>
                  <a:schemeClr val="dk2"/>
                </a:solidFill>
                <a:latin typeface="Helvetica Neue"/>
                <a:ea typeface="Helvetica Neue"/>
                <a:cs typeface="Helvetica Neue"/>
                <a:sym typeface="Helvetica Neue"/>
              </a:rPr>
              <a:t>Farmer</a:t>
            </a:r>
            <a:endParaRPr sz="1200">
              <a:solidFill>
                <a:schemeClr val="dk2"/>
              </a:solidFill>
              <a:latin typeface="Helvetica Neue"/>
              <a:ea typeface="Helvetica Neue"/>
              <a:cs typeface="Helvetica Neue"/>
              <a:sym typeface="Helvetica Neue"/>
            </a:endParaRPr>
          </a:p>
        </p:txBody>
      </p:sp>
      <p:sp>
        <p:nvSpPr>
          <p:cNvPr id="340" name="Google Shape;340;p33"/>
          <p:cNvSpPr/>
          <p:nvPr/>
        </p:nvSpPr>
        <p:spPr>
          <a:xfrm>
            <a:off x="7231200" y="3116196"/>
            <a:ext cx="1053600" cy="412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solidFill>
                  <a:schemeClr val="dk2"/>
                </a:solidFill>
                <a:latin typeface="Helvetica Neue"/>
                <a:ea typeface="Helvetica Neue"/>
                <a:cs typeface="Helvetica Neue"/>
                <a:sym typeface="Helvetica Neue"/>
              </a:rPr>
              <a:t>Advisor</a:t>
            </a:r>
            <a:endParaRPr sz="1200">
              <a:solidFill>
                <a:schemeClr val="dk2"/>
              </a:solidFill>
              <a:latin typeface="Helvetica Neue"/>
              <a:ea typeface="Helvetica Neue"/>
              <a:cs typeface="Helvetica Neue"/>
              <a:sym typeface="Helvetica Neue"/>
            </a:endParaRPr>
          </a:p>
        </p:txBody>
      </p:sp>
      <p:sp>
        <p:nvSpPr>
          <p:cNvPr id="341" name="Google Shape;341;p33"/>
          <p:cNvSpPr txBox="1"/>
          <p:nvPr/>
        </p:nvSpPr>
        <p:spPr>
          <a:xfrm>
            <a:off x="3495000" y="3262934"/>
            <a:ext cx="61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a:solidFill>
                  <a:schemeClr val="dk2"/>
                </a:solidFill>
                <a:latin typeface="Helvetica Neue"/>
                <a:ea typeface="Helvetica Neue"/>
                <a:cs typeface="Helvetica Neue"/>
                <a:sym typeface="Helvetica Neue"/>
              </a:rPr>
              <a:t>DaaS</a:t>
            </a:r>
            <a:endParaRPr>
              <a:solidFill>
                <a:schemeClr val="dk2"/>
              </a:solidFill>
              <a:latin typeface="Helvetica Neue"/>
              <a:ea typeface="Helvetica Neue"/>
              <a:cs typeface="Helvetica Neue"/>
              <a:sym typeface="Helvetica Neue"/>
            </a:endParaRPr>
          </a:p>
        </p:txBody>
      </p:sp>
      <p:pic>
        <p:nvPicPr>
          <p:cNvPr id="342" name="Google Shape;342;p33"/>
          <p:cNvPicPr preferRelativeResize="0"/>
          <p:nvPr/>
        </p:nvPicPr>
        <p:blipFill>
          <a:blip r:embed="rId5">
            <a:alphaModFix/>
          </a:blip>
          <a:stretch>
            <a:fillRect/>
          </a:stretch>
        </p:blipFill>
        <p:spPr>
          <a:xfrm>
            <a:off x="6919825" y="3904271"/>
            <a:ext cx="819150" cy="209550"/>
          </a:xfrm>
          <a:prstGeom prst="rect">
            <a:avLst/>
          </a:prstGeom>
          <a:noFill/>
          <a:ln>
            <a:noFill/>
          </a:ln>
        </p:spPr>
      </p:pic>
      <p:pic>
        <p:nvPicPr>
          <p:cNvPr id="343" name="Google Shape;343;p33"/>
          <p:cNvPicPr preferRelativeResize="0"/>
          <p:nvPr/>
        </p:nvPicPr>
        <p:blipFill>
          <a:blip r:embed="rId6">
            <a:alphaModFix/>
          </a:blip>
          <a:stretch>
            <a:fillRect/>
          </a:stretch>
        </p:blipFill>
        <p:spPr>
          <a:xfrm>
            <a:off x="6098776" y="3834683"/>
            <a:ext cx="685800" cy="276367"/>
          </a:xfrm>
          <a:prstGeom prst="rect">
            <a:avLst/>
          </a:prstGeom>
          <a:noFill/>
          <a:ln>
            <a:noFill/>
          </a:ln>
        </p:spPr>
      </p:pic>
      <p:cxnSp>
        <p:nvCxnSpPr>
          <p:cNvPr id="344" name="Google Shape;344;p33"/>
          <p:cNvCxnSpPr/>
          <p:nvPr/>
        </p:nvCxnSpPr>
        <p:spPr>
          <a:xfrm flipH="1" rot="10800000">
            <a:off x="549700" y="3821450"/>
            <a:ext cx="2318700" cy="20100"/>
          </a:xfrm>
          <a:prstGeom prst="straightConnector1">
            <a:avLst/>
          </a:prstGeom>
          <a:noFill/>
          <a:ln cap="flat" cmpd="sng" w="19050">
            <a:solidFill>
              <a:srgbClr val="999999"/>
            </a:solidFill>
            <a:prstDash val="solid"/>
            <a:round/>
            <a:headEnd len="med" w="med" type="triangle"/>
            <a:tailEnd len="med" w="med" type="triangle"/>
          </a:ln>
        </p:spPr>
      </p:cxnSp>
      <p:pic>
        <p:nvPicPr>
          <p:cNvPr id="345" name="Google Shape;345;p33"/>
          <p:cNvPicPr preferRelativeResize="0"/>
          <p:nvPr/>
        </p:nvPicPr>
        <p:blipFill>
          <a:blip r:embed="rId7">
            <a:alphaModFix/>
          </a:blip>
          <a:stretch>
            <a:fillRect/>
          </a:stretch>
        </p:blipFill>
        <p:spPr>
          <a:xfrm>
            <a:off x="1584050" y="3769259"/>
            <a:ext cx="590550" cy="295275"/>
          </a:xfrm>
          <a:prstGeom prst="rect">
            <a:avLst/>
          </a:prstGeom>
          <a:noFill/>
          <a:ln>
            <a:noFill/>
          </a:ln>
        </p:spPr>
      </p:pic>
      <p:pic>
        <p:nvPicPr>
          <p:cNvPr id="346" name="Google Shape;346;p33"/>
          <p:cNvPicPr preferRelativeResize="0"/>
          <p:nvPr/>
        </p:nvPicPr>
        <p:blipFill>
          <a:blip r:embed="rId8">
            <a:alphaModFix/>
          </a:blip>
          <a:stretch>
            <a:fillRect/>
          </a:stretch>
        </p:blipFill>
        <p:spPr>
          <a:xfrm>
            <a:off x="3295313" y="3736984"/>
            <a:ext cx="866775" cy="180975"/>
          </a:xfrm>
          <a:prstGeom prst="rect">
            <a:avLst/>
          </a:prstGeom>
          <a:noFill/>
          <a:ln>
            <a:noFill/>
          </a:ln>
        </p:spPr>
      </p:pic>
      <p:cxnSp>
        <p:nvCxnSpPr>
          <p:cNvPr id="347" name="Google Shape;347;p33"/>
          <p:cNvCxnSpPr/>
          <p:nvPr/>
        </p:nvCxnSpPr>
        <p:spPr>
          <a:xfrm flipH="1" rot="10800000">
            <a:off x="4550900" y="4170263"/>
            <a:ext cx="2397300" cy="30600"/>
          </a:xfrm>
          <a:prstGeom prst="straightConnector1">
            <a:avLst/>
          </a:prstGeom>
          <a:noFill/>
          <a:ln cap="flat" cmpd="sng" w="19050">
            <a:solidFill>
              <a:srgbClr val="999999"/>
            </a:solidFill>
            <a:prstDash val="solid"/>
            <a:round/>
            <a:headEnd len="med" w="med" type="triangle"/>
            <a:tailEnd len="med" w="med" type="triangle"/>
          </a:ln>
        </p:spPr>
      </p:cxnSp>
      <p:pic>
        <p:nvPicPr>
          <p:cNvPr id="348" name="Google Shape;348;p33"/>
          <p:cNvPicPr preferRelativeResize="0"/>
          <p:nvPr/>
        </p:nvPicPr>
        <p:blipFill>
          <a:blip r:embed="rId9">
            <a:alphaModFix/>
          </a:blip>
          <a:stretch>
            <a:fillRect/>
          </a:stretch>
        </p:blipFill>
        <p:spPr>
          <a:xfrm>
            <a:off x="5411075" y="4081284"/>
            <a:ext cx="552450" cy="219075"/>
          </a:xfrm>
          <a:prstGeom prst="rect">
            <a:avLst/>
          </a:prstGeom>
          <a:noFill/>
          <a:ln>
            <a:noFill/>
          </a:ln>
        </p:spPr>
      </p:pic>
      <p:cxnSp>
        <p:nvCxnSpPr>
          <p:cNvPr id="349" name="Google Shape;349;p33"/>
          <p:cNvCxnSpPr/>
          <p:nvPr/>
        </p:nvCxnSpPr>
        <p:spPr>
          <a:xfrm flipH="1" rot="10800000">
            <a:off x="1945650" y="4205063"/>
            <a:ext cx="2379300" cy="14700"/>
          </a:xfrm>
          <a:prstGeom prst="straightConnector1">
            <a:avLst/>
          </a:prstGeom>
          <a:noFill/>
          <a:ln cap="flat" cmpd="sng" w="19050">
            <a:solidFill>
              <a:srgbClr val="999999"/>
            </a:solidFill>
            <a:prstDash val="solid"/>
            <a:round/>
            <a:headEnd len="med" w="med" type="triangle"/>
            <a:tailEnd len="med" w="med" type="triangle"/>
          </a:ln>
        </p:spPr>
      </p:cxnSp>
      <p:pic>
        <p:nvPicPr>
          <p:cNvPr id="350" name="Google Shape;350;p33"/>
          <p:cNvPicPr preferRelativeResize="0"/>
          <p:nvPr/>
        </p:nvPicPr>
        <p:blipFill>
          <a:blip r:embed="rId10">
            <a:alphaModFix/>
          </a:blip>
          <a:stretch>
            <a:fillRect/>
          </a:stretch>
        </p:blipFill>
        <p:spPr>
          <a:xfrm>
            <a:off x="2924200" y="4024250"/>
            <a:ext cx="619125" cy="295275"/>
          </a:xfrm>
          <a:prstGeom prst="rect">
            <a:avLst/>
          </a:prstGeom>
          <a:noFill/>
          <a:ln>
            <a:noFill/>
          </a:ln>
        </p:spPr>
      </p:pic>
      <p:cxnSp>
        <p:nvCxnSpPr>
          <p:cNvPr id="351" name="Google Shape;351;p33"/>
          <p:cNvCxnSpPr/>
          <p:nvPr/>
        </p:nvCxnSpPr>
        <p:spPr>
          <a:xfrm flipH="1" rot="10800000">
            <a:off x="4550900" y="4489063"/>
            <a:ext cx="3729600" cy="23700"/>
          </a:xfrm>
          <a:prstGeom prst="straightConnector1">
            <a:avLst/>
          </a:prstGeom>
          <a:noFill/>
          <a:ln cap="flat" cmpd="sng" w="19050">
            <a:solidFill>
              <a:srgbClr val="999999"/>
            </a:solidFill>
            <a:prstDash val="solid"/>
            <a:round/>
            <a:headEnd len="med" w="med" type="triangle"/>
            <a:tailEnd len="med" w="med" type="triangle"/>
          </a:ln>
        </p:spPr>
      </p:cxnSp>
      <p:pic>
        <p:nvPicPr>
          <p:cNvPr id="352" name="Google Shape;352;p33"/>
          <p:cNvPicPr preferRelativeResize="0"/>
          <p:nvPr/>
        </p:nvPicPr>
        <p:blipFill>
          <a:blip r:embed="rId11">
            <a:alphaModFix/>
          </a:blip>
          <a:stretch>
            <a:fillRect/>
          </a:stretch>
        </p:blipFill>
        <p:spPr>
          <a:xfrm>
            <a:off x="6198775" y="4336300"/>
            <a:ext cx="628650" cy="304800"/>
          </a:xfrm>
          <a:prstGeom prst="rect">
            <a:avLst/>
          </a:prstGeom>
          <a:noFill/>
          <a:ln>
            <a:noFill/>
          </a:ln>
        </p:spPr>
      </p:pic>
      <p:cxnSp>
        <p:nvCxnSpPr>
          <p:cNvPr id="353" name="Google Shape;353;p33"/>
          <p:cNvCxnSpPr/>
          <p:nvPr/>
        </p:nvCxnSpPr>
        <p:spPr>
          <a:xfrm flipH="1" rot="10800000">
            <a:off x="1990600" y="4775850"/>
            <a:ext cx="6289800" cy="20400"/>
          </a:xfrm>
          <a:prstGeom prst="straightConnector1">
            <a:avLst/>
          </a:prstGeom>
          <a:noFill/>
          <a:ln cap="flat" cmpd="sng" w="19050">
            <a:solidFill>
              <a:srgbClr val="999999"/>
            </a:solidFill>
            <a:prstDash val="solid"/>
            <a:round/>
            <a:headEnd len="med" w="med" type="triangle"/>
            <a:tailEnd len="med" w="med" type="triangle"/>
          </a:ln>
        </p:spPr>
      </p:cxnSp>
      <p:pic>
        <p:nvPicPr>
          <p:cNvPr id="354" name="Google Shape;354;p33"/>
          <p:cNvPicPr preferRelativeResize="0"/>
          <p:nvPr/>
        </p:nvPicPr>
        <p:blipFill>
          <a:blip r:embed="rId12">
            <a:alphaModFix/>
          </a:blip>
          <a:stretch>
            <a:fillRect/>
          </a:stretch>
        </p:blipFill>
        <p:spPr>
          <a:xfrm>
            <a:off x="5119850" y="4625300"/>
            <a:ext cx="685800" cy="304800"/>
          </a:xfrm>
          <a:prstGeom prst="rect">
            <a:avLst/>
          </a:prstGeom>
          <a:noFill/>
          <a:ln>
            <a:noFill/>
          </a:ln>
        </p:spPr>
      </p:pic>
      <p:pic>
        <p:nvPicPr>
          <p:cNvPr id="355" name="Google Shape;355;p33"/>
          <p:cNvPicPr preferRelativeResize="0"/>
          <p:nvPr/>
        </p:nvPicPr>
        <p:blipFill>
          <a:blip r:embed="rId13">
            <a:alphaModFix/>
          </a:blip>
          <a:stretch>
            <a:fillRect/>
          </a:stretch>
        </p:blipFill>
        <p:spPr>
          <a:xfrm>
            <a:off x="3600125" y="4618250"/>
            <a:ext cx="1028700" cy="304800"/>
          </a:xfrm>
          <a:prstGeom prst="rect">
            <a:avLst/>
          </a:prstGeom>
          <a:noFill/>
          <a:ln>
            <a:noFill/>
          </a:ln>
        </p:spPr>
      </p:pic>
      <p:cxnSp>
        <p:nvCxnSpPr>
          <p:cNvPr id="356" name="Google Shape;356;p33"/>
          <p:cNvCxnSpPr/>
          <p:nvPr/>
        </p:nvCxnSpPr>
        <p:spPr>
          <a:xfrm flipH="1" rot="10800000">
            <a:off x="1958475" y="4477600"/>
            <a:ext cx="2351100" cy="50100"/>
          </a:xfrm>
          <a:prstGeom prst="straightConnector1">
            <a:avLst/>
          </a:prstGeom>
          <a:noFill/>
          <a:ln cap="flat" cmpd="sng" w="19050">
            <a:solidFill>
              <a:srgbClr val="999999"/>
            </a:solidFill>
            <a:prstDash val="solid"/>
            <a:round/>
            <a:headEnd len="med" w="med" type="triangle"/>
            <a:tailEnd len="med" w="med" type="triangle"/>
          </a:ln>
        </p:spPr>
      </p:cxnSp>
      <p:pic>
        <p:nvPicPr>
          <p:cNvPr id="357" name="Google Shape;357;p33"/>
          <p:cNvPicPr preferRelativeResize="0"/>
          <p:nvPr/>
        </p:nvPicPr>
        <p:blipFill>
          <a:blip r:embed="rId14">
            <a:alphaModFix/>
          </a:blip>
          <a:stretch>
            <a:fillRect/>
          </a:stretch>
        </p:blipFill>
        <p:spPr>
          <a:xfrm>
            <a:off x="2723288" y="4431487"/>
            <a:ext cx="1062225" cy="123925"/>
          </a:xfrm>
          <a:prstGeom prst="rect">
            <a:avLst/>
          </a:prstGeom>
          <a:noFill/>
          <a:ln>
            <a:noFill/>
          </a:ln>
        </p:spPr>
      </p:pic>
      <p:sp>
        <p:nvSpPr>
          <p:cNvPr id="358" name="Google Shape;358;p33"/>
          <p:cNvSpPr txBox="1"/>
          <p:nvPr/>
        </p:nvSpPr>
        <p:spPr>
          <a:xfrm>
            <a:off x="0" y="4851075"/>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GT</a:t>
            </a:r>
            <a:endParaRPr sz="900">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34"/>
          <p:cNvPicPr preferRelativeResize="0"/>
          <p:nvPr/>
        </p:nvPicPr>
        <p:blipFill>
          <a:blip r:embed="rId3">
            <a:alphaModFix/>
          </a:blip>
          <a:stretch>
            <a:fillRect/>
          </a:stretch>
        </p:blipFill>
        <p:spPr>
          <a:xfrm>
            <a:off x="0" y="0"/>
            <a:ext cx="9354799" cy="5262075"/>
          </a:xfrm>
          <a:prstGeom prst="rect">
            <a:avLst/>
          </a:prstGeom>
          <a:noFill/>
          <a:ln>
            <a:noFill/>
          </a:ln>
        </p:spPr>
      </p:pic>
      <p:sp>
        <p:nvSpPr>
          <p:cNvPr id="364" name="Google Shape;364;p34"/>
          <p:cNvSpPr/>
          <p:nvPr/>
        </p:nvSpPr>
        <p:spPr>
          <a:xfrm>
            <a:off x="-37050" y="-29650"/>
            <a:ext cx="9392100" cy="5291700"/>
          </a:xfrm>
          <a:prstGeom prst="rect">
            <a:avLst/>
          </a:prstGeom>
          <a:solidFill>
            <a:srgbClr val="FFFFFF">
              <a:alpha val="8213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4"/>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p>
            <a:pPr indent="0" lvl="0" marL="0" rtl="0" algn="ctr">
              <a:lnSpc>
                <a:spcPct val="80000"/>
              </a:lnSpc>
              <a:spcBef>
                <a:spcPts val="700"/>
              </a:spcBef>
              <a:spcAft>
                <a:spcPts val="0"/>
              </a:spcAft>
              <a:buNone/>
            </a:pPr>
            <a:r>
              <a:rPr b="1" lang="de" sz="2500"/>
              <a:t>A proposition to Paying Agencies and/or their incumbent suppliers</a:t>
            </a:r>
            <a:endParaRPr b="1"/>
          </a:p>
        </p:txBody>
      </p:sp>
      <p:sp>
        <p:nvSpPr>
          <p:cNvPr id="366" name="Google Shape;366;p34"/>
          <p:cNvSpPr txBox="1"/>
          <p:nvPr>
            <p:ph idx="1" type="body"/>
          </p:nvPr>
        </p:nvSpPr>
        <p:spPr>
          <a:xfrm>
            <a:off x="311700" y="1405025"/>
            <a:ext cx="8520600" cy="3066600"/>
          </a:xfrm>
          <a:prstGeom prst="rect">
            <a:avLst/>
          </a:prstGeom>
        </p:spPr>
        <p:txBody>
          <a:bodyPr anchorCtr="0" anchor="t" bIns="91425" lIns="91425" spcFirstLastPara="1" rIns="91425" wrap="square" tIns="91425">
            <a:normAutofit fontScale="85000" lnSpcReduction="20000"/>
          </a:bodyPr>
          <a:lstStyle/>
          <a:p>
            <a:pPr indent="-363537" lvl="0" marL="457200" rtl="0" algn="l">
              <a:lnSpc>
                <a:spcPct val="115000"/>
              </a:lnSpc>
              <a:spcBef>
                <a:spcPts val="700"/>
              </a:spcBef>
              <a:spcAft>
                <a:spcPts val="0"/>
              </a:spcAft>
              <a:buClr>
                <a:schemeClr val="dk1"/>
              </a:buClr>
              <a:buSzPct val="100000"/>
              <a:buChar char="●"/>
            </a:pPr>
            <a:r>
              <a:rPr lang="de" sz="2500">
                <a:solidFill>
                  <a:schemeClr val="dk1"/>
                </a:solidFill>
              </a:rPr>
              <a:t>New ways of </a:t>
            </a:r>
            <a:r>
              <a:rPr b="1" lang="de" sz="2500">
                <a:solidFill>
                  <a:schemeClr val="dk1"/>
                </a:solidFill>
              </a:rPr>
              <a:t>implementing Checks by Monitoring</a:t>
            </a:r>
            <a:r>
              <a:rPr lang="de" sz="2500">
                <a:solidFill>
                  <a:schemeClr val="dk1"/>
                </a:solidFill>
              </a:rPr>
              <a:t> via </a:t>
            </a:r>
            <a:r>
              <a:rPr b="1" lang="de" sz="2500">
                <a:solidFill>
                  <a:schemeClr val="dk1"/>
                </a:solidFill>
              </a:rPr>
              <a:t>commodity services/products</a:t>
            </a:r>
            <a:endParaRPr b="1" sz="2500">
              <a:solidFill>
                <a:schemeClr val="dk1"/>
              </a:solidFill>
            </a:endParaRPr>
          </a:p>
          <a:p>
            <a:pPr indent="-363537" lvl="0" marL="457200" rtl="0" algn="l">
              <a:lnSpc>
                <a:spcPct val="115000"/>
              </a:lnSpc>
              <a:spcBef>
                <a:spcPts val="0"/>
              </a:spcBef>
              <a:spcAft>
                <a:spcPts val="0"/>
              </a:spcAft>
              <a:buClr>
                <a:schemeClr val="dk1"/>
              </a:buClr>
              <a:buSzPct val="100000"/>
              <a:buChar char="●"/>
            </a:pPr>
            <a:r>
              <a:rPr b="1" lang="de" sz="2500">
                <a:solidFill>
                  <a:schemeClr val="dk1"/>
                </a:solidFill>
              </a:rPr>
              <a:t>Managed IT</a:t>
            </a:r>
            <a:r>
              <a:rPr lang="de" sz="2500">
                <a:solidFill>
                  <a:schemeClr val="dk1"/>
                </a:solidFill>
              </a:rPr>
              <a:t> environment incorporating/evolving </a:t>
            </a:r>
            <a:r>
              <a:rPr b="1" lang="de" sz="2500">
                <a:solidFill>
                  <a:schemeClr val="dk1"/>
                </a:solidFill>
              </a:rPr>
              <a:t>Sen4CAP specifications and algorithms</a:t>
            </a:r>
            <a:endParaRPr b="1" sz="2500">
              <a:solidFill>
                <a:schemeClr val="dk1"/>
              </a:solidFill>
            </a:endParaRPr>
          </a:p>
          <a:p>
            <a:pPr indent="-363537" lvl="0" marL="457200" rtl="0" algn="l">
              <a:lnSpc>
                <a:spcPct val="115000"/>
              </a:lnSpc>
              <a:spcBef>
                <a:spcPts val="0"/>
              </a:spcBef>
              <a:spcAft>
                <a:spcPts val="0"/>
              </a:spcAft>
              <a:buClr>
                <a:schemeClr val="dk1"/>
              </a:buClr>
              <a:buSzPct val="100000"/>
              <a:buChar char="●"/>
            </a:pPr>
            <a:r>
              <a:rPr lang="de" sz="2500">
                <a:solidFill>
                  <a:schemeClr val="dk1"/>
                </a:solidFill>
              </a:rPr>
              <a:t>Implementation of </a:t>
            </a:r>
            <a:r>
              <a:rPr b="1" lang="de" sz="2500">
                <a:solidFill>
                  <a:schemeClr val="dk1"/>
                </a:solidFill>
              </a:rPr>
              <a:t>local CAP strategies</a:t>
            </a:r>
            <a:r>
              <a:rPr lang="de" sz="2500">
                <a:solidFill>
                  <a:schemeClr val="dk1"/>
                </a:solidFill>
              </a:rPr>
              <a:t> and </a:t>
            </a:r>
            <a:r>
              <a:rPr b="1" lang="de" sz="2500">
                <a:solidFill>
                  <a:schemeClr val="dk1"/>
                </a:solidFill>
              </a:rPr>
              <a:t>SLA-based outsourcing</a:t>
            </a:r>
            <a:r>
              <a:rPr lang="de" sz="2500">
                <a:solidFill>
                  <a:schemeClr val="dk1"/>
                </a:solidFill>
              </a:rPr>
              <a:t> becomes reality</a:t>
            </a:r>
            <a:endParaRPr sz="2500">
              <a:solidFill>
                <a:schemeClr val="dk1"/>
              </a:solidFill>
            </a:endParaRPr>
          </a:p>
          <a:p>
            <a:pPr indent="-363537" lvl="0" marL="457200" rtl="0" algn="l">
              <a:lnSpc>
                <a:spcPct val="115000"/>
              </a:lnSpc>
              <a:spcBef>
                <a:spcPts val="0"/>
              </a:spcBef>
              <a:spcAft>
                <a:spcPts val="0"/>
              </a:spcAft>
              <a:buClr>
                <a:schemeClr val="dk1"/>
              </a:buClr>
              <a:buSzPct val="100000"/>
              <a:buChar char="●"/>
            </a:pPr>
            <a:r>
              <a:rPr lang="de" sz="2500">
                <a:solidFill>
                  <a:schemeClr val="dk1"/>
                </a:solidFill>
              </a:rPr>
              <a:t>Proof-of-concept achieved</a:t>
            </a:r>
            <a:endParaRPr sz="2500">
              <a:solidFill>
                <a:schemeClr val="dk1"/>
              </a:solidFill>
            </a:endParaRPr>
          </a:p>
          <a:p>
            <a:pPr indent="-363537" lvl="0" marL="457200" rtl="0" algn="l">
              <a:lnSpc>
                <a:spcPct val="115000"/>
              </a:lnSpc>
              <a:spcBef>
                <a:spcPts val="0"/>
              </a:spcBef>
              <a:spcAft>
                <a:spcPts val="0"/>
              </a:spcAft>
              <a:buClr>
                <a:schemeClr val="dk1"/>
              </a:buClr>
              <a:buSzPct val="100000"/>
              <a:buChar char="●"/>
            </a:pPr>
            <a:r>
              <a:rPr lang="de" sz="2500">
                <a:solidFill>
                  <a:schemeClr val="dk1"/>
                </a:solidFill>
              </a:rPr>
              <a:t>full-country beta operations of </a:t>
            </a:r>
            <a:r>
              <a:rPr b="1" lang="de" sz="2500">
                <a:solidFill>
                  <a:schemeClr val="dk1"/>
                </a:solidFill>
              </a:rPr>
              <a:t>2021 growing season</a:t>
            </a:r>
            <a:r>
              <a:rPr lang="de" sz="2500">
                <a:solidFill>
                  <a:schemeClr val="dk1"/>
                </a:solidFill>
              </a:rPr>
              <a:t> in Austria is ongoing</a:t>
            </a:r>
            <a:endParaRPr>
              <a:solidFill>
                <a:schemeClr val="lt1"/>
              </a:solidFill>
            </a:endParaRPr>
          </a:p>
        </p:txBody>
      </p:sp>
      <p:sp>
        <p:nvSpPr>
          <p:cNvPr id="367" name="Google Shape;367;p34"/>
          <p:cNvSpPr txBox="1"/>
          <p:nvPr/>
        </p:nvSpPr>
        <p:spPr>
          <a:xfrm>
            <a:off x="620100" y="4471625"/>
            <a:ext cx="7758900" cy="554100"/>
          </a:xfrm>
          <a:prstGeom prst="rect">
            <a:avLst/>
          </a:prstGeom>
          <a:solidFill>
            <a:srgbClr val="76A5AF"/>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de" sz="2400">
                <a:solidFill>
                  <a:schemeClr val="dk1"/>
                </a:solidFill>
              </a:rPr>
              <a:t>C</a:t>
            </a:r>
            <a:r>
              <a:rPr lang="de" sz="2400">
                <a:solidFill>
                  <a:schemeClr val="dk1"/>
                </a:solidFill>
              </a:rPr>
              <a:t>hecks </a:t>
            </a:r>
            <a:r>
              <a:rPr b="1" lang="de" sz="2400">
                <a:solidFill>
                  <a:schemeClr val="dk1"/>
                </a:solidFill>
              </a:rPr>
              <a:t>b</a:t>
            </a:r>
            <a:r>
              <a:rPr lang="de" sz="2400">
                <a:solidFill>
                  <a:schemeClr val="dk1"/>
                </a:solidFill>
              </a:rPr>
              <a:t>y </a:t>
            </a:r>
            <a:r>
              <a:rPr b="1" lang="de" sz="2400">
                <a:solidFill>
                  <a:schemeClr val="dk1"/>
                </a:solidFill>
              </a:rPr>
              <a:t>M</a:t>
            </a:r>
            <a:r>
              <a:rPr lang="de" sz="2400">
                <a:solidFill>
                  <a:schemeClr val="dk1"/>
                </a:solidFill>
              </a:rPr>
              <a:t>onitoring - as a Service  (</a:t>
            </a:r>
            <a:r>
              <a:rPr lang="de" sz="2400">
                <a:solidFill>
                  <a:schemeClr val="dk1"/>
                </a:solidFill>
              </a:rPr>
              <a:t>CbM-aaS</a:t>
            </a:r>
            <a:r>
              <a:rPr lang="de" sz="2400">
                <a:solidFill>
                  <a:schemeClr val="dk1"/>
                </a:solidFill>
              </a:rPr>
              <a:t>)</a:t>
            </a:r>
            <a:endParaRPr/>
          </a:p>
        </p:txBody>
      </p:sp>
      <p:sp>
        <p:nvSpPr>
          <p:cNvPr id="368" name="Google Shape;368;p34"/>
          <p:cNvSpPr txBox="1"/>
          <p:nvPr/>
        </p:nvSpPr>
        <p:spPr>
          <a:xfrm>
            <a:off x="0" y="4891050"/>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DK</a:t>
            </a:r>
            <a:endParaRPr sz="900">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5"/>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de" sz="2900"/>
              <a:t>Further Info</a:t>
            </a:r>
            <a:endParaRPr b="1" sz="2900"/>
          </a:p>
        </p:txBody>
      </p:sp>
      <p:sp>
        <p:nvSpPr>
          <p:cNvPr id="374" name="Google Shape;374;p35"/>
          <p:cNvSpPr txBox="1"/>
          <p:nvPr>
            <p:ph idx="1" type="body"/>
          </p:nvPr>
        </p:nvSpPr>
        <p:spPr>
          <a:xfrm>
            <a:off x="311700" y="1115450"/>
            <a:ext cx="8520600" cy="3790500"/>
          </a:xfrm>
          <a:prstGeom prst="rect">
            <a:avLst/>
          </a:prstGeom>
          <a:ln>
            <a:noFill/>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de"/>
              <a:t>Project Web Site:</a:t>
            </a:r>
            <a:endParaRPr/>
          </a:p>
          <a:p>
            <a:pPr indent="457200" lvl="0" marL="0" rtl="0" algn="l">
              <a:spcBef>
                <a:spcPts val="1200"/>
              </a:spcBef>
              <a:spcAft>
                <a:spcPts val="0"/>
              </a:spcAft>
              <a:buNone/>
            </a:pPr>
            <a:r>
              <a:rPr lang="de" u="sng">
                <a:solidFill>
                  <a:schemeClr val="hlink"/>
                </a:solidFill>
                <a:hlinkClick r:id="rId3"/>
              </a:rPr>
              <a:t>https://eowidget.services</a:t>
            </a:r>
            <a:r>
              <a:rPr lang="de"/>
              <a:t>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de"/>
              <a:t>Help and Stakeholder Liaisons:</a:t>
            </a:r>
            <a:endParaRPr/>
          </a:p>
          <a:p>
            <a:pPr indent="457200" lvl="0" marL="914400" rtl="0" algn="l">
              <a:spcBef>
                <a:spcPts val="1200"/>
              </a:spcBef>
              <a:spcAft>
                <a:spcPts val="0"/>
              </a:spcAft>
              <a:buNone/>
            </a:pPr>
            <a:r>
              <a:rPr lang="de"/>
              <a:t>David Kolitzus				Gerhard Triebnig</a:t>
            </a:r>
            <a:endParaRPr/>
          </a:p>
          <a:p>
            <a:pPr indent="457200" lvl="0" marL="914400" rtl="0" algn="l">
              <a:spcBef>
                <a:spcPts val="1200"/>
              </a:spcBef>
              <a:spcAft>
                <a:spcPts val="0"/>
              </a:spcAft>
              <a:buNone/>
            </a:pPr>
            <a:r>
              <a:rPr lang="de" u="sng">
                <a:solidFill>
                  <a:schemeClr val="hlink"/>
                </a:solidFill>
                <a:hlinkClick r:id="rId4"/>
              </a:rPr>
              <a:t>kolitzus@geoville.at</a:t>
            </a:r>
            <a:r>
              <a:rPr lang="de"/>
              <a:t>			</a:t>
            </a:r>
            <a:r>
              <a:rPr lang="de" u="sng">
                <a:solidFill>
                  <a:schemeClr val="hlink"/>
                </a:solidFill>
                <a:hlinkClick r:id="rId5"/>
              </a:rPr>
              <a:t>gerhard.triebnig@eox.at</a:t>
            </a:r>
            <a:endParaRPr/>
          </a:p>
          <a:p>
            <a:pPr indent="457200" lvl="0" marL="914400" rtl="0" algn="l">
              <a:spcBef>
                <a:spcPts val="1200"/>
              </a:spcBef>
              <a:spcAft>
                <a:spcPts val="0"/>
              </a:spcAft>
              <a:buNone/>
            </a:pPr>
            <a:r>
              <a:rPr lang="de"/>
              <a:t>+43 512 562021-29			+43 664 6207655</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375" name="Google Shape;375;p35"/>
          <p:cNvPicPr preferRelativeResize="0"/>
          <p:nvPr/>
        </p:nvPicPr>
        <p:blipFill rotWithShape="1">
          <a:blip r:embed="rId6">
            <a:alphaModFix/>
          </a:blip>
          <a:srcRect b="29834" l="24734" r="23529" t="28484"/>
          <a:stretch/>
        </p:blipFill>
        <p:spPr>
          <a:xfrm>
            <a:off x="1761425" y="4122575"/>
            <a:ext cx="1177426" cy="559500"/>
          </a:xfrm>
          <a:prstGeom prst="rect">
            <a:avLst/>
          </a:prstGeom>
          <a:noFill/>
          <a:ln>
            <a:noFill/>
          </a:ln>
        </p:spPr>
      </p:pic>
      <p:pic>
        <p:nvPicPr>
          <p:cNvPr id="376" name="Google Shape;376;p35"/>
          <p:cNvPicPr preferRelativeResize="0"/>
          <p:nvPr/>
        </p:nvPicPr>
        <p:blipFill>
          <a:blip r:embed="rId7">
            <a:alphaModFix/>
          </a:blip>
          <a:stretch>
            <a:fillRect/>
          </a:stretch>
        </p:blipFill>
        <p:spPr>
          <a:xfrm>
            <a:off x="4985500" y="4030850"/>
            <a:ext cx="1334427" cy="742950"/>
          </a:xfrm>
          <a:prstGeom prst="rect">
            <a:avLst/>
          </a:prstGeom>
          <a:noFill/>
          <a:ln>
            <a:noFill/>
          </a:ln>
        </p:spPr>
      </p:pic>
      <p:pic>
        <p:nvPicPr>
          <p:cNvPr id="377" name="Google Shape;377;p35"/>
          <p:cNvPicPr preferRelativeResize="0"/>
          <p:nvPr/>
        </p:nvPicPr>
        <p:blipFill>
          <a:blip r:embed="rId8">
            <a:alphaModFix/>
          </a:blip>
          <a:stretch>
            <a:fillRect/>
          </a:stretch>
        </p:blipFill>
        <p:spPr>
          <a:xfrm>
            <a:off x="5795700" y="118575"/>
            <a:ext cx="3219075" cy="2094550"/>
          </a:xfrm>
          <a:prstGeom prst="rect">
            <a:avLst/>
          </a:prstGeom>
          <a:noFill/>
          <a:ln>
            <a:noFill/>
          </a:ln>
        </p:spPr>
      </p:pic>
      <p:sp>
        <p:nvSpPr>
          <p:cNvPr id="378" name="Google Shape;378;p35"/>
          <p:cNvSpPr/>
          <p:nvPr/>
        </p:nvSpPr>
        <p:spPr>
          <a:xfrm>
            <a:off x="8211000" y="4461825"/>
            <a:ext cx="933000" cy="681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5"/>
          <p:cNvSpPr txBox="1"/>
          <p:nvPr/>
        </p:nvSpPr>
        <p:spPr>
          <a:xfrm>
            <a:off x="0" y="4851075"/>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DK</a:t>
            </a:r>
            <a:endParaRPr sz="900">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5"/>
          <p:cNvSpPr txBox="1"/>
          <p:nvPr>
            <p:ph idx="4294967295" type="body"/>
          </p:nvPr>
        </p:nvSpPr>
        <p:spPr>
          <a:xfrm>
            <a:off x="1433500" y="2119225"/>
            <a:ext cx="2466600" cy="4809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1200"/>
              </a:spcAft>
              <a:buSzPts val="688"/>
              <a:buNone/>
            </a:pPr>
            <a:r>
              <a:rPr b="1" lang="de" sz="2025">
                <a:latin typeface="Raleway"/>
                <a:ea typeface="Raleway"/>
                <a:cs typeface="Raleway"/>
                <a:sym typeface="Raleway"/>
              </a:rPr>
              <a:t>Data as a Service</a:t>
            </a:r>
            <a:endParaRPr sz="1125">
              <a:latin typeface="Raleway"/>
              <a:ea typeface="Raleway"/>
              <a:cs typeface="Raleway"/>
              <a:sym typeface="Raleway"/>
            </a:endParaRPr>
          </a:p>
        </p:txBody>
      </p:sp>
      <p:sp>
        <p:nvSpPr>
          <p:cNvPr id="94" name="Google Shape;94;p15"/>
          <p:cNvSpPr txBox="1"/>
          <p:nvPr/>
        </p:nvSpPr>
        <p:spPr>
          <a:xfrm>
            <a:off x="4935875" y="2119225"/>
            <a:ext cx="3000000" cy="4809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1200"/>
              </a:spcAft>
              <a:buNone/>
            </a:pPr>
            <a:r>
              <a:rPr b="1" lang="de" sz="2025">
                <a:solidFill>
                  <a:schemeClr val="dk2"/>
                </a:solidFill>
                <a:latin typeface="Raleway"/>
                <a:ea typeface="Raleway"/>
                <a:cs typeface="Raleway"/>
                <a:sym typeface="Raleway"/>
              </a:rPr>
              <a:t>Widgets</a:t>
            </a:r>
            <a:endParaRPr b="1" sz="2025">
              <a:solidFill>
                <a:schemeClr val="dk2"/>
              </a:solidFill>
              <a:latin typeface="Raleway"/>
              <a:ea typeface="Raleway"/>
              <a:cs typeface="Raleway"/>
              <a:sym typeface="Raleway"/>
            </a:endParaRPr>
          </a:p>
        </p:txBody>
      </p:sp>
      <p:pic>
        <p:nvPicPr>
          <p:cNvPr id="95" name="Google Shape;95;p15"/>
          <p:cNvPicPr preferRelativeResize="0"/>
          <p:nvPr/>
        </p:nvPicPr>
        <p:blipFill>
          <a:blip r:embed="rId3">
            <a:alphaModFix/>
          </a:blip>
          <a:stretch>
            <a:fillRect/>
          </a:stretch>
        </p:blipFill>
        <p:spPr>
          <a:xfrm>
            <a:off x="2346050" y="1240675"/>
            <a:ext cx="857250" cy="742950"/>
          </a:xfrm>
          <a:prstGeom prst="rect">
            <a:avLst/>
          </a:prstGeom>
          <a:noFill/>
          <a:ln>
            <a:noFill/>
          </a:ln>
        </p:spPr>
      </p:pic>
      <p:pic>
        <p:nvPicPr>
          <p:cNvPr id="96" name="Google Shape;96;p15"/>
          <p:cNvPicPr preferRelativeResize="0"/>
          <p:nvPr/>
        </p:nvPicPr>
        <p:blipFill>
          <a:blip r:embed="rId4">
            <a:alphaModFix/>
          </a:blip>
          <a:stretch>
            <a:fillRect/>
          </a:stretch>
        </p:blipFill>
        <p:spPr>
          <a:xfrm>
            <a:off x="6007250" y="1276338"/>
            <a:ext cx="857250" cy="742950"/>
          </a:xfrm>
          <a:prstGeom prst="rect">
            <a:avLst/>
          </a:prstGeom>
          <a:noFill/>
          <a:ln>
            <a:noFill/>
          </a:ln>
        </p:spPr>
      </p:pic>
      <p:sp>
        <p:nvSpPr>
          <p:cNvPr id="97" name="Google Shape;97;p15"/>
          <p:cNvSpPr txBox="1"/>
          <p:nvPr>
            <p:ph idx="4294967295" type="body"/>
          </p:nvPr>
        </p:nvSpPr>
        <p:spPr>
          <a:xfrm>
            <a:off x="369300" y="2557350"/>
            <a:ext cx="4310700" cy="2333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de"/>
              <a:t>On-demand Managed Services for:</a:t>
            </a:r>
            <a:endParaRPr/>
          </a:p>
          <a:p>
            <a:pPr indent="-342900" lvl="0" marL="457200" rtl="0" algn="l">
              <a:lnSpc>
                <a:spcPct val="95000"/>
              </a:lnSpc>
              <a:spcBef>
                <a:spcPts val="1200"/>
              </a:spcBef>
              <a:spcAft>
                <a:spcPts val="0"/>
              </a:spcAft>
              <a:buSzPts val="1800"/>
              <a:buChar char="●"/>
            </a:pPr>
            <a:r>
              <a:rPr lang="de"/>
              <a:t>EO </a:t>
            </a:r>
            <a:r>
              <a:rPr lang="de"/>
              <a:t>satellite data discovery &amp; ingestion </a:t>
            </a:r>
            <a:endParaRPr/>
          </a:p>
          <a:p>
            <a:pPr indent="-342900" lvl="0" marL="457200" rtl="0" algn="l">
              <a:lnSpc>
                <a:spcPct val="95000"/>
              </a:lnSpc>
              <a:spcBef>
                <a:spcPts val="0"/>
              </a:spcBef>
              <a:spcAft>
                <a:spcPts val="0"/>
              </a:spcAft>
              <a:buSzPts val="1800"/>
              <a:buChar char="●"/>
            </a:pPr>
            <a:r>
              <a:rPr lang="de"/>
              <a:t>pre-processing </a:t>
            </a:r>
            <a:endParaRPr/>
          </a:p>
          <a:p>
            <a:pPr indent="-342900" lvl="0" marL="457200" rtl="0" algn="l">
              <a:lnSpc>
                <a:spcPct val="95000"/>
              </a:lnSpc>
              <a:spcBef>
                <a:spcPts val="0"/>
              </a:spcBef>
              <a:spcAft>
                <a:spcPts val="0"/>
              </a:spcAft>
              <a:buSzPts val="1800"/>
              <a:buChar char="●"/>
            </a:pPr>
            <a:r>
              <a:rPr lang="de"/>
              <a:t>generation of </a:t>
            </a:r>
            <a:r>
              <a:rPr lang="de">
                <a:highlight>
                  <a:schemeClr val="lt1"/>
                </a:highlight>
              </a:rPr>
              <a:t>signal-based</a:t>
            </a:r>
            <a:r>
              <a:rPr lang="de">
                <a:solidFill>
                  <a:srgbClr val="333333"/>
                </a:solidFill>
                <a:highlight>
                  <a:schemeClr val="lt1"/>
                </a:highlight>
              </a:rPr>
              <a:t> </a:t>
            </a:r>
            <a:r>
              <a:rPr lang="de"/>
              <a:t>monitoring products </a:t>
            </a:r>
            <a:endParaRPr/>
          </a:p>
          <a:p>
            <a:pPr indent="-342900" lvl="0" marL="457200" rtl="0" algn="l">
              <a:lnSpc>
                <a:spcPct val="95000"/>
              </a:lnSpc>
              <a:spcBef>
                <a:spcPts val="0"/>
              </a:spcBef>
              <a:spcAft>
                <a:spcPts val="0"/>
              </a:spcAft>
              <a:buSzPts val="1800"/>
              <a:buChar char="●"/>
            </a:pPr>
            <a:r>
              <a:rPr lang="de"/>
              <a:t>wall-to-wall, whole season, coverage</a:t>
            </a:r>
            <a:endParaRPr/>
          </a:p>
        </p:txBody>
      </p:sp>
      <p:sp>
        <p:nvSpPr>
          <p:cNvPr id="98" name="Google Shape;98;p15"/>
          <p:cNvSpPr txBox="1"/>
          <p:nvPr>
            <p:ph idx="4294967295" type="body"/>
          </p:nvPr>
        </p:nvSpPr>
        <p:spPr>
          <a:xfrm>
            <a:off x="4760825" y="2557350"/>
            <a:ext cx="3938100" cy="2333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lang="de">
                <a:highlight>
                  <a:srgbClr val="FFFFFF"/>
                </a:highlight>
              </a:rPr>
              <a:t>M</a:t>
            </a:r>
            <a:r>
              <a:rPr lang="de">
                <a:highlight>
                  <a:srgbClr val="FFFFFF"/>
                </a:highlight>
              </a:rPr>
              <a:t>ini-applications for:</a:t>
            </a:r>
            <a:endParaRPr>
              <a:highlight>
                <a:srgbClr val="FFFFFF"/>
              </a:highlight>
            </a:endParaRPr>
          </a:p>
          <a:p>
            <a:pPr indent="-342900" lvl="0" marL="457200" rtl="0" algn="l">
              <a:lnSpc>
                <a:spcPct val="95000"/>
              </a:lnSpc>
              <a:spcBef>
                <a:spcPts val="1200"/>
              </a:spcBef>
              <a:spcAft>
                <a:spcPts val="0"/>
              </a:spcAft>
              <a:buSzPts val="1800"/>
              <a:buChar char="●"/>
            </a:pPr>
            <a:r>
              <a:rPr lang="de">
                <a:highlight>
                  <a:srgbClr val="FFFFFF"/>
                </a:highlight>
              </a:rPr>
              <a:t>visualization of </a:t>
            </a:r>
            <a:r>
              <a:rPr lang="de">
                <a:highlight>
                  <a:srgbClr val="FFFFFF"/>
                </a:highlight>
              </a:rPr>
              <a:t>monitoring</a:t>
            </a:r>
            <a:r>
              <a:rPr lang="de">
                <a:highlight>
                  <a:srgbClr val="FFFFFF"/>
                </a:highlight>
              </a:rPr>
              <a:t> products (</a:t>
            </a:r>
            <a:r>
              <a:rPr lang="de">
                <a:highlight>
                  <a:schemeClr val="lt1"/>
                </a:highlight>
              </a:rPr>
              <a:t>expert judgment)</a:t>
            </a:r>
            <a:endParaRPr>
              <a:highlight>
                <a:srgbClr val="FFFFFF"/>
              </a:highlight>
            </a:endParaRPr>
          </a:p>
          <a:p>
            <a:pPr indent="-342900" lvl="0" marL="457200" rtl="0" algn="l">
              <a:lnSpc>
                <a:spcPct val="95000"/>
              </a:lnSpc>
              <a:spcBef>
                <a:spcPts val="0"/>
              </a:spcBef>
              <a:spcAft>
                <a:spcPts val="0"/>
              </a:spcAft>
              <a:buSzPts val="1800"/>
              <a:buChar char="●"/>
            </a:pPr>
            <a:r>
              <a:rPr lang="de">
                <a:highlight>
                  <a:srgbClr val="FFFFFF"/>
                </a:highlight>
              </a:rPr>
              <a:t>quality assessments</a:t>
            </a:r>
            <a:endParaRPr>
              <a:highlight>
                <a:srgbClr val="FFFFFF"/>
              </a:highlight>
            </a:endParaRPr>
          </a:p>
          <a:p>
            <a:pPr indent="-342900" lvl="0" marL="457200" rtl="0" algn="l">
              <a:lnSpc>
                <a:spcPct val="95000"/>
              </a:lnSpc>
              <a:spcBef>
                <a:spcPts val="0"/>
              </a:spcBef>
              <a:spcAft>
                <a:spcPts val="0"/>
              </a:spcAft>
              <a:buSzPts val="1800"/>
              <a:buChar char="●"/>
            </a:pPr>
            <a:r>
              <a:rPr lang="de">
                <a:highlight>
                  <a:srgbClr val="FFFFFF"/>
                </a:highlight>
              </a:rPr>
              <a:t>building of Web Apps</a:t>
            </a:r>
            <a:endParaRPr>
              <a:highlight>
                <a:srgbClr val="FFFFFF"/>
              </a:highlight>
            </a:endParaRPr>
          </a:p>
          <a:p>
            <a:pPr indent="-342900" lvl="0" marL="457200" rtl="0" algn="l">
              <a:lnSpc>
                <a:spcPct val="95000"/>
              </a:lnSpc>
              <a:spcBef>
                <a:spcPts val="0"/>
              </a:spcBef>
              <a:spcAft>
                <a:spcPts val="0"/>
              </a:spcAft>
              <a:buSzPts val="1800"/>
              <a:buChar char="●"/>
            </a:pPr>
            <a:r>
              <a:rPr lang="de">
                <a:highlight>
                  <a:schemeClr val="lt1"/>
                </a:highlight>
              </a:rPr>
              <a:t>re-use (open source software) and customization </a:t>
            </a:r>
            <a:endParaRPr>
              <a:highlight>
                <a:srgbClr val="FFFFFF"/>
              </a:highlight>
            </a:endParaRPr>
          </a:p>
        </p:txBody>
      </p:sp>
      <p:sp>
        <p:nvSpPr>
          <p:cNvPr id="99" name="Google Shape;99;p15"/>
          <p:cNvSpPr txBox="1"/>
          <p:nvPr/>
        </p:nvSpPr>
        <p:spPr>
          <a:xfrm>
            <a:off x="0" y="4891050"/>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DK</a:t>
            </a:r>
            <a:endParaRPr sz="900">
              <a:latin typeface="Helvetica Neue"/>
              <a:ea typeface="Helvetica Neue"/>
              <a:cs typeface="Helvetica Neue"/>
              <a:sym typeface="Helvetica Neue"/>
            </a:endParaRPr>
          </a:p>
        </p:txBody>
      </p:sp>
      <p:sp>
        <p:nvSpPr>
          <p:cNvPr id="100" name="Google Shape;100;p15"/>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de"/>
              <a:t>USPs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6"/>
          <p:cNvSpPr txBox="1"/>
          <p:nvPr/>
        </p:nvSpPr>
        <p:spPr>
          <a:xfrm>
            <a:off x="1705775" y="2124075"/>
            <a:ext cx="2137800" cy="4809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1200"/>
              </a:spcAft>
              <a:buNone/>
            </a:pPr>
            <a:r>
              <a:rPr b="1" lang="de" sz="2025">
                <a:solidFill>
                  <a:schemeClr val="dk2"/>
                </a:solidFill>
                <a:latin typeface="Raleway"/>
                <a:ea typeface="Raleway"/>
                <a:cs typeface="Raleway"/>
                <a:sym typeface="Raleway"/>
              </a:rPr>
              <a:t>Hosting</a:t>
            </a:r>
            <a:endParaRPr b="1" sz="2025">
              <a:solidFill>
                <a:schemeClr val="dk2"/>
              </a:solidFill>
              <a:latin typeface="Raleway"/>
              <a:ea typeface="Raleway"/>
              <a:cs typeface="Raleway"/>
              <a:sym typeface="Raleway"/>
            </a:endParaRPr>
          </a:p>
        </p:txBody>
      </p:sp>
      <p:pic>
        <p:nvPicPr>
          <p:cNvPr id="106" name="Google Shape;106;p16"/>
          <p:cNvPicPr preferRelativeResize="0"/>
          <p:nvPr/>
        </p:nvPicPr>
        <p:blipFill>
          <a:blip r:embed="rId3">
            <a:alphaModFix/>
          </a:blip>
          <a:stretch>
            <a:fillRect/>
          </a:stretch>
        </p:blipFill>
        <p:spPr>
          <a:xfrm>
            <a:off x="6007250" y="1276350"/>
            <a:ext cx="857250" cy="742950"/>
          </a:xfrm>
          <a:prstGeom prst="rect">
            <a:avLst/>
          </a:prstGeom>
          <a:noFill/>
          <a:ln>
            <a:noFill/>
          </a:ln>
        </p:spPr>
      </p:pic>
      <p:sp>
        <p:nvSpPr>
          <p:cNvPr id="107" name="Google Shape;107;p16"/>
          <p:cNvSpPr txBox="1"/>
          <p:nvPr/>
        </p:nvSpPr>
        <p:spPr>
          <a:xfrm>
            <a:off x="5479950" y="2124075"/>
            <a:ext cx="2002800" cy="4809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1200"/>
              </a:spcAft>
              <a:buNone/>
            </a:pPr>
            <a:r>
              <a:rPr b="1" lang="de" sz="2025">
                <a:solidFill>
                  <a:schemeClr val="dk2"/>
                </a:solidFill>
                <a:latin typeface="Raleway"/>
                <a:ea typeface="Raleway"/>
                <a:cs typeface="Raleway"/>
                <a:sym typeface="Raleway"/>
              </a:rPr>
              <a:t>Marketplace</a:t>
            </a:r>
            <a:endParaRPr b="1" sz="2025">
              <a:solidFill>
                <a:schemeClr val="dk2"/>
              </a:solidFill>
              <a:latin typeface="Raleway"/>
              <a:ea typeface="Raleway"/>
              <a:cs typeface="Raleway"/>
              <a:sym typeface="Raleway"/>
            </a:endParaRPr>
          </a:p>
        </p:txBody>
      </p:sp>
      <p:sp>
        <p:nvSpPr>
          <p:cNvPr id="108" name="Google Shape;108;p16"/>
          <p:cNvSpPr txBox="1"/>
          <p:nvPr>
            <p:ph idx="4294967295" type="body"/>
          </p:nvPr>
        </p:nvSpPr>
        <p:spPr>
          <a:xfrm>
            <a:off x="627550" y="2685675"/>
            <a:ext cx="4011600" cy="2165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lang="de"/>
              <a:t>P</a:t>
            </a:r>
            <a:r>
              <a:rPr lang="de"/>
              <a:t>rotected cloud workspace - </a:t>
            </a:r>
            <a:r>
              <a:rPr lang="de"/>
              <a:t>individualized per Paying Agency</a:t>
            </a:r>
            <a:r>
              <a:rPr lang="de"/>
              <a:t>:</a:t>
            </a:r>
            <a:endParaRPr/>
          </a:p>
          <a:p>
            <a:pPr indent="-342900" lvl="0" marL="457200" rtl="0" algn="l">
              <a:lnSpc>
                <a:spcPct val="95000"/>
              </a:lnSpc>
              <a:spcBef>
                <a:spcPts val="1200"/>
              </a:spcBef>
              <a:spcAft>
                <a:spcPts val="0"/>
              </a:spcAft>
              <a:buSzPts val="1800"/>
              <a:buChar char="●"/>
            </a:pPr>
            <a:r>
              <a:rPr lang="de"/>
              <a:t>deployment of Apps &amp; tools </a:t>
            </a:r>
            <a:endParaRPr/>
          </a:p>
          <a:p>
            <a:pPr indent="-342900" lvl="0" marL="457200" rtl="0" algn="l">
              <a:lnSpc>
                <a:spcPct val="95000"/>
              </a:lnSpc>
              <a:spcBef>
                <a:spcPts val="0"/>
              </a:spcBef>
              <a:spcAft>
                <a:spcPts val="0"/>
              </a:spcAft>
              <a:buSzPts val="1800"/>
              <a:buChar char="●"/>
            </a:pPr>
            <a:r>
              <a:rPr lang="de"/>
              <a:t>storing of </a:t>
            </a:r>
            <a:endParaRPr/>
          </a:p>
          <a:p>
            <a:pPr indent="-342900" lvl="1" marL="914400" rtl="0" algn="l">
              <a:lnSpc>
                <a:spcPct val="95000"/>
              </a:lnSpc>
              <a:spcBef>
                <a:spcPts val="0"/>
              </a:spcBef>
              <a:spcAft>
                <a:spcPts val="0"/>
              </a:spcAft>
              <a:buSzPts val="1800"/>
              <a:buChar char="○"/>
            </a:pPr>
            <a:r>
              <a:rPr lang="de" sz="1800"/>
              <a:t>declaration data</a:t>
            </a:r>
            <a:endParaRPr sz="1800"/>
          </a:p>
          <a:p>
            <a:pPr indent="-342900" lvl="1" marL="914400" rtl="0" algn="l">
              <a:lnSpc>
                <a:spcPct val="95000"/>
              </a:lnSpc>
              <a:spcBef>
                <a:spcPts val="0"/>
              </a:spcBef>
              <a:spcAft>
                <a:spcPts val="0"/>
              </a:spcAft>
              <a:buSzPts val="1800"/>
              <a:buChar char="○"/>
            </a:pPr>
            <a:r>
              <a:rPr lang="de" sz="1800"/>
              <a:t>configurations</a:t>
            </a:r>
            <a:endParaRPr sz="1800"/>
          </a:p>
          <a:p>
            <a:pPr indent="-342900" lvl="1" marL="914400" rtl="0" algn="l">
              <a:lnSpc>
                <a:spcPct val="95000"/>
              </a:lnSpc>
              <a:spcBef>
                <a:spcPts val="0"/>
              </a:spcBef>
              <a:spcAft>
                <a:spcPts val="0"/>
              </a:spcAft>
              <a:buSzPts val="1800"/>
              <a:buChar char="○"/>
            </a:pPr>
            <a:r>
              <a:rPr lang="de" sz="1800"/>
              <a:t>monitoring products</a:t>
            </a:r>
            <a:endParaRPr sz="1800"/>
          </a:p>
        </p:txBody>
      </p:sp>
      <p:sp>
        <p:nvSpPr>
          <p:cNvPr id="109" name="Google Shape;109;p16"/>
          <p:cNvSpPr txBox="1"/>
          <p:nvPr>
            <p:ph idx="4294967295" type="body"/>
          </p:nvPr>
        </p:nvSpPr>
        <p:spPr>
          <a:xfrm>
            <a:off x="4812150" y="2685675"/>
            <a:ext cx="4011600" cy="2165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lang="de">
                <a:highlight>
                  <a:srgbClr val="FFFFFF"/>
                </a:highlight>
              </a:rPr>
              <a:t>Business application:</a:t>
            </a:r>
            <a:endParaRPr>
              <a:highlight>
                <a:srgbClr val="FFFFFF"/>
              </a:highlight>
            </a:endParaRPr>
          </a:p>
          <a:p>
            <a:pPr indent="-342900" lvl="0" marL="457200" rtl="0" algn="l">
              <a:lnSpc>
                <a:spcPct val="95000"/>
              </a:lnSpc>
              <a:spcBef>
                <a:spcPts val="1200"/>
              </a:spcBef>
              <a:spcAft>
                <a:spcPts val="0"/>
              </a:spcAft>
              <a:buSzPts val="1800"/>
              <a:buChar char="●"/>
            </a:pPr>
            <a:r>
              <a:rPr lang="de">
                <a:highlight>
                  <a:srgbClr val="FFFFFF"/>
                </a:highlight>
              </a:rPr>
              <a:t>catalogue of </a:t>
            </a:r>
            <a:r>
              <a:rPr lang="de">
                <a:highlight>
                  <a:srgbClr val="FFFFFF"/>
                </a:highlight>
              </a:rPr>
              <a:t>vendor offerings</a:t>
            </a:r>
            <a:endParaRPr>
              <a:highlight>
                <a:srgbClr val="FFFFFF"/>
              </a:highlight>
            </a:endParaRPr>
          </a:p>
          <a:p>
            <a:pPr indent="-342900" lvl="0" marL="457200" rtl="0" algn="l">
              <a:lnSpc>
                <a:spcPct val="95000"/>
              </a:lnSpc>
              <a:spcBef>
                <a:spcPts val="0"/>
              </a:spcBef>
              <a:spcAft>
                <a:spcPts val="0"/>
              </a:spcAft>
              <a:buSzPts val="1800"/>
              <a:buChar char="●"/>
            </a:pPr>
            <a:r>
              <a:rPr lang="de">
                <a:highlight>
                  <a:srgbClr val="FFFFFF"/>
                </a:highlight>
              </a:rPr>
              <a:t>self-service quote generation</a:t>
            </a:r>
            <a:endParaRPr>
              <a:highlight>
                <a:srgbClr val="FFFFFF"/>
              </a:highlight>
            </a:endParaRPr>
          </a:p>
          <a:p>
            <a:pPr indent="-342900" lvl="0" marL="457200" rtl="0" algn="l">
              <a:lnSpc>
                <a:spcPct val="95000"/>
              </a:lnSpc>
              <a:spcBef>
                <a:spcPts val="0"/>
              </a:spcBef>
              <a:spcAft>
                <a:spcPts val="0"/>
              </a:spcAft>
              <a:buSzPts val="1800"/>
              <a:buChar char="●"/>
            </a:pPr>
            <a:r>
              <a:rPr lang="de">
                <a:highlight>
                  <a:schemeClr val="lt1"/>
                </a:highlight>
              </a:rPr>
              <a:t>subscription activation</a:t>
            </a:r>
            <a:endParaRPr>
              <a:highlight>
                <a:schemeClr val="lt1"/>
              </a:highlight>
            </a:endParaRPr>
          </a:p>
          <a:p>
            <a:pPr indent="-342900" lvl="0" marL="457200" rtl="0" algn="l">
              <a:lnSpc>
                <a:spcPct val="95000"/>
              </a:lnSpc>
              <a:spcBef>
                <a:spcPts val="0"/>
              </a:spcBef>
              <a:spcAft>
                <a:spcPts val="0"/>
              </a:spcAft>
              <a:buSzPts val="1800"/>
              <a:buChar char="●"/>
            </a:pPr>
            <a:r>
              <a:rPr lang="de">
                <a:highlight>
                  <a:srgbClr val="FFFFFF"/>
                </a:highlight>
              </a:rPr>
              <a:t>billing management</a:t>
            </a:r>
            <a:r>
              <a:rPr lang="de">
                <a:highlight>
                  <a:srgbClr val="FFFFFF"/>
                </a:highlight>
              </a:rPr>
              <a:t> online</a:t>
            </a:r>
            <a:endParaRPr>
              <a:highlight>
                <a:srgbClr val="FFFFFF"/>
              </a:highlight>
            </a:endParaRPr>
          </a:p>
          <a:p>
            <a:pPr indent="-342900" lvl="0" marL="457200" rtl="0" algn="l">
              <a:lnSpc>
                <a:spcPct val="95000"/>
              </a:lnSpc>
              <a:spcBef>
                <a:spcPts val="0"/>
              </a:spcBef>
              <a:spcAft>
                <a:spcPts val="0"/>
              </a:spcAft>
              <a:buSzPts val="1800"/>
              <a:buChar char="●"/>
            </a:pPr>
            <a:r>
              <a:rPr lang="de">
                <a:highlight>
                  <a:srgbClr val="FFFFFF"/>
                </a:highlight>
              </a:rPr>
              <a:t>production progress monitoring</a:t>
            </a:r>
            <a:endParaRPr/>
          </a:p>
        </p:txBody>
      </p:sp>
      <p:pic>
        <p:nvPicPr>
          <p:cNvPr id="110" name="Google Shape;110;p16"/>
          <p:cNvPicPr preferRelativeResize="0"/>
          <p:nvPr/>
        </p:nvPicPr>
        <p:blipFill>
          <a:blip r:embed="rId4">
            <a:alphaModFix/>
          </a:blip>
          <a:stretch>
            <a:fillRect/>
          </a:stretch>
        </p:blipFill>
        <p:spPr>
          <a:xfrm>
            <a:off x="2346050" y="1240675"/>
            <a:ext cx="857250" cy="742950"/>
          </a:xfrm>
          <a:prstGeom prst="rect">
            <a:avLst/>
          </a:prstGeom>
          <a:noFill/>
          <a:ln>
            <a:noFill/>
          </a:ln>
        </p:spPr>
      </p:pic>
      <p:sp>
        <p:nvSpPr>
          <p:cNvPr id="111" name="Google Shape;111;p16"/>
          <p:cNvSpPr txBox="1"/>
          <p:nvPr/>
        </p:nvSpPr>
        <p:spPr>
          <a:xfrm>
            <a:off x="0" y="4851075"/>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GT</a:t>
            </a:r>
            <a:endParaRPr sz="900">
              <a:latin typeface="Helvetica Neue"/>
              <a:ea typeface="Helvetica Neue"/>
              <a:cs typeface="Helvetica Neue"/>
              <a:sym typeface="Helvetica Neue"/>
            </a:endParaRPr>
          </a:p>
        </p:txBody>
      </p:sp>
      <p:sp>
        <p:nvSpPr>
          <p:cNvPr id="112" name="Google Shape;112;p16"/>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de"/>
              <a:t>USPs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7"/>
          <p:cNvPicPr preferRelativeResize="0"/>
          <p:nvPr/>
        </p:nvPicPr>
        <p:blipFill>
          <a:blip r:embed="rId3">
            <a:alphaModFix/>
          </a:blip>
          <a:stretch>
            <a:fillRect/>
          </a:stretch>
        </p:blipFill>
        <p:spPr>
          <a:xfrm>
            <a:off x="6791300" y="723875"/>
            <a:ext cx="2352700" cy="2224800"/>
          </a:xfrm>
          <a:prstGeom prst="rect">
            <a:avLst/>
          </a:prstGeom>
          <a:noFill/>
          <a:ln>
            <a:noFill/>
          </a:ln>
        </p:spPr>
      </p:pic>
      <p:pic>
        <p:nvPicPr>
          <p:cNvPr id="118" name="Google Shape;118;p17"/>
          <p:cNvPicPr preferRelativeResize="0"/>
          <p:nvPr/>
        </p:nvPicPr>
        <p:blipFill>
          <a:blip r:embed="rId4">
            <a:alphaModFix/>
          </a:blip>
          <a:stretch>
            <a:fillRect/>
          </a:stretch>
        </p:blipFill>
        <p:spPr>
          <a:xfrm>
            <a:off x="5974225" y="2948675"/>
            <a:ext cx="2191342" cy="2138325"/>
          </a:xfrm>
          <a:prstGeom prst="rect">
            <a:avLst/>
          </a:prstGeom>
          <a:noFill/>
          <a:ln>
            <a:noFill/>
          </a:ln>
        </p:spPr>
      </p:pic>
      <p:sp>
        <p:nvSpPr>
          <p:cNvPr id="119" name="Google Shape;119;p17"/>
          <p:cNvSpPr txBox="1"/>
          <p:nvPr/>
        </p:nvSpPr>
        <p:spPr>
          <a:xfrm>
            <a:off x="311700" y="1222875"/>
            <a:ext cx="6171000" cy="346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1700">
                <a:solidFill>
                  <a:schemeClr val="dk2"/>
                </a:solidFill>
                <a:latin typeface="Raleway"/>
                <a:ea typeface="Raleway"/>
                <a:cs typeface="Raleway"/>
                <a:sym typeface="Raleway"/>
              </a:rPr>
              <a:t>Signal-based Monitoring Products</a:t>
            </a:r>
            <a:endParaRPr sz="1700">
              <a:solidFill>
                <a:schemeClr val="dk2"/>
              </a:solidFill>
              <a:latin typeface="Raleway"/>
              <a:ea typeface="Raleway"/>
              <a:cs typeface="Raleway"/>
              <a:sym typeface="Raleway"/>
            </a:endParaRPr>
          </a:p>
          <a:p>
            <a:pPr indent="0" lvl="0" marL="0" rtl="0" algn="l">
              <a:spcBef>
                <a:spcPts val="0"/>
              </a:spcBef>
              <a:spcAft>
                <a:spcPts val="0"/>
              </a:spcAft>
              <a:buNone/>
            </a:pPr>
            <a:r>
              <a:t/>
            </a:r>
            <a:endParaRPr>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rPr lang="de">
                <a:solidFill>
                  <a:schemeClr val="dk2"/>
                </a:solidFill>
                <a:latin typeface="Helvetica Neue"/>
                <a:ea typeface="Helvetica Neue"/>
                <a:cs typeface="Helvetica Neue"/>
                <a:sym typeface="Helvetica Neue"/>
              </a:rPr>
              <a:t>The initial set of data products (Data as a Service) is build on the foundation of Sen4CAP Algorithms and specifications.</a:t>
            </a:r>
            <a:endParaRPr>
              <a:solidFill>
                <a:schemeClr val="dk2"/>
              </a:solidFill>
              <a:latin typeface="Helvetica Neue"/>
              <a:ea typeface="Helvetica Neue"/>
              <a:cs typeface="Helvetica Neue"/>
              <a:sym typeface="Helvetica Neue"/>
            </a:endParaRPr>
          </a:p>
          <a:p>
            <a:pPr indent="-317500" lvl="0" marL="4572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Signal/Marker as a Service</a:t>
            </a:r>
            <a:endParaRPr>
              <a:solidFill>
                <a:schemeClr val="dk2"/>
              </a:solidFill>
              <a:latin typeface="Helvetica Neue"/>
              <a:ea typeface="Helvetica Neue"/>
              <a:cs typeface="Helvetica Neue"/>
              <a:sym typeface="Helvetica Neue"/>
            </a:endParaRPr>
          </a:p>
          <a:p>
            <a:pPr indent="-317500" lvl="0" marL="4572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Vegetation Status indicator</a:t>
            </a:r>
            <a:endParaRPr>
              <a:solidFill>
                <a:schemeClr val="dk2"/>
              </a:solidFill>
              <a:latin typeface="Helvetica Neue"/>
              <a:ea typeface="Helvetica Neue"/>
              <a:cs typeface="Helvetica Neue"/>
              <a:sym typeface="Helvetica Neue"/>
            </a:endParaRPr>
          </a:p>
          <a:p>
            <a:pPr indent="-317500" lvl="0" marL="4572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Cultivated Crop Type Map</a:t>
            </a:r>
            <a:endParaRPr>
              <a:solidFill>
                <a:schemeClr val="dk2"/>
              </a:solidFill>
              <a:latin typeface="Helvetica Neue"/>
              <a:ea typeface="Helvetica Neue"/>
              <a:cs typeface="Helvetica Neue"/>
              <a:sym typeface="Helvetica Neue"/>
            </a:endParaRPr>
          </a:p>
          <a:p>
            <a:pPr indent="-317500" lvl="0" marL="4572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Grassland Monitoring</a:t>
            </a:r>
            <a:endParaRPr>
              <a:solidFill>
                <a:schemeClr val="dk2"/>
              </a:solidFill>
              <a:latin typeface="Helvetica Neue"/>
              <a:ea typeface="Helvetica Neue"/>
              <a:cs typeface="Helvetica Neue"/>
              <a:sym typeface="Helvetica Neue"/>
            </a:endParaRPr>
          </a:p>
          <a:p>
            <a:pPr indent="-317500" lvl="0" marL="4572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Agricultural Practice Monitoring - summarizing individual services for:</a:t>
            </a:r>
            <a:endParaRPr>
              <a:solidFill>
                <a:schemeClr val="dk2"/>
              </a:solidFill>
              <a:latin typeface="Helvetica Neue"/>
              <a:ea typeface="Helvetica Neue"/>
              <a:cs typeface="Helvetica Neue"/>
              <a:sym typeface="Helvetica Neue"/>
            </a:endParaRPr>
          </a:p>
          <a:p>
            <a:pPr indent="-317500" lvl="1" marL="9144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Harvest Detection</a:t>
            </a:r>
            <a:endParaRPr>
              <a:solidFill>
                <a:schemeClr val="dk2"/>
              </a:solidFill>
              <a:latin typeface="Helvetica Neue"/>
              <a:ea typeface="Helvetica Neue"/>
              <a:cs typeface="Helvetica Neue"/>
              <a:sym typeface="Helvetica Neue"/>
            </a:endParaRPr>
          </a:p>
          <a:p>
            <a:pPr indent="-317500" lvl="1" marL="9144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Fallow Land Detection</a:t>
            </a:r>
            <a:endParaRPr>
              <a:solidFill>
                <a:schemeClr val="dk2"/>
              </a:solidFill>
              <a:latin typeface="Helvetica Neue"/>
              <a:ea typeface="Helvetica Neue"/>
              <a:cs typeface="Helvetica Neue"/>
              <a:sym typeface="Helvetica Neue"/>
            </a:endParaRPr>
          </a:p>
          <a:p>
            <a:pPr indent="-317500" lvl="1" marL="9144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Catch Crop / Nitrogen Fixing Crop</a:t>
            </a:r>
            <a:endParaRPr>
              <a:solidFill>
                <a:schemeClr val="dk2"/>
              </a:solidFill>
              <a:latin typeface="Helvetica Neue"/>
              <a:ea typeface="Helvetica Neue"/>
              <a:cs typeface="Helvetica Neue"/>
              <a:sym typeface="Helvetica Neue"/>
            </a:endParaRPr>
          </a:p>
          <a:p>
            <a:pPr indent="-317500" lvl="1" marL="9144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Permanent green cover</a:t>
            </a:r>
            <a:endParaRPr>
              <a:solidFill>
                <a:schemeClr val="dk2"/>
              </a:solidFill>
              <a:latin typeface="Helvetica Neue"/>
              <a:ea typeface="Helvetica Neue"/>
              <a:cs typeface="Helvetica Neue"/>
              <a:sym typeface="Helvetica Neue"/>
            </a:endParaRPr>
          </a:p>
          <a:p>
            <a:pPr indent="-317500" lvl="1" marL="9144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and similar</a:t>
            </a:r>
            <a:endParaRPr>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rPr lang="de">
                <a:solidFill>
                  <a:schemeClr val="dk2"/>
                </a:solidFill>
                <a:latin typeface="Helvetica Neue"/>
                <a:ea typeface="Helvetica Neue"/>
                <a:cs typeface="Helvetica Neue"/>
                <a:sym typeface="Helvetica Neue"/>
              </a:rPr>
              <a:t>Strong focus is on continued product development - &gt; </a:t>
            </a:r>
            <a:r>
              <a:rPr b="1" lang="de">
                <a:solidFill>
                  <a:schemeClr val="dk2"/>
                </a:solidFill>
                <a:latin typeface="Helvetica Neue"/>
                <a:ea typeface="Helvetica Neue"/>
                <a:cs typeface="Helvetica Neue"/>
                <a:sym typeface="Helvetica Neue"/>
              </a:rPr>
              <a:t>Sen4CAP Plus</a:t>
            </a:r>
            <a:endParaRPr b="1">
              <a:solidFill>
                <a:schemeClr val="dk2"/>
              </a:solidFill>
              <a:latin typeface="Helvetica Neue"/>
              <a:ea typeface="Helvetica Neue"/>
              <a:cs typeface="Helvetica Neue"/>
              <a:sym typeface="Helvetica Neue"/>
            </a:endParaRPr>
          </a:p>
        </p:txBody>
      </p:sp>
      <p:sp>
        <p:nvSpPr>
          <p:cNvPr id="120" name="Google Shape;120;p17"/>
          <p:cNvSpPr txBox="1"/>
          <p:nvPr>
            <p:ph type="title"/>
          </p:nvPr>
        </p:nvSpPr>
        <p:spPr>
          <a:xfrm>
            <a:off x="464100" y="597425"/>
            <a:ext cx="8520600" cy="62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de">
                <a:latin typeface="Raleway"/>
                <a:ea typeface="Raleway"/>
                <a:cs typeface="Raleway"/>
                <a:sym typeface="Raleway"/>
              </a:rPr>
              <a:t>Product catalogue</a:t>
            </a:r>
            <a:endParaRPr>
              <a:latin typeface="Raleway"/>
              <a:ea typeface="Raleway"/>
              <a:cs typeface="Raleway"/>
              <a:sym typeface="Raleway"/>
            </a:endParaRPr>
          </a:p>
        </p:txBody>
      </p:sp>
      <p:sp>
        <p:nvSpPr>
          <p:cNvPr id="121" name="Google Shape;121;p17"/>
          <p:cNvSpPr txBox="1"/>
          <p:nvPr/>
        </p:nvSpPr>
        <p:spPr>
          <a:xfrm>
            <a:off x="0" y="4891050"/>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DK</a:t>
            </a:r>
            <a:endParaRPr sz="900">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8"/>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de">
                <a:latin typeface="Raleway"/>
                <a:ea typeface="Raleway"/>
                <a:cs typeface="Raleway"/>
                <a:sym typeface="Raleway"/>
              </a:rPr>
              <a:t>From a tool to a service</a:t>
            </a:r>
            <a:endParaRPr b="1">
              <a:latin typeface="Raleway"/>
              <a:ea typeface="Raleway"/>
              <a:cs typeface="Raleway"/>
              <a:sym typeface="Raleway"/>
            </a:endParaRPr>
          </a:p>
        </p:txBody>
      </p:sp>
      <p:pic>
        <p:nvPicPr>
          <p:cNvPr id="127" name="Google Shape;127;p18"/>
          <p:cNvPicPr preferRelativeResize="0"/>
          <p:nvPr/>
        </p:nvPicPr>
        <p:blipFill>
          <a:blip r:embed="rId4">
            <a:alphaModFix/>
          </a:blip>
          <a:stretch>
            <a:fillRect/>
          </a:stretch>
        </p:blipFill>
        <p:spPr>
          <a:xfrm>
            <a:off x="1026925" y="980075"/>
            <a:ext cx="6880999" cy="39146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9"/>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de">
                <a:latin typeface="Raleway"/>
                <a:ea typeface="Raleway"/>
                <a:cs typeface="Raleway"/>
                <a:sym typeface="Raleway"/>
              </a:rPr>
              <a:t>From a tool to a service</a:t>
            </a:r>
            <a:endParaRPr b="1">
              <a:latin typeface="Raleway"/>
              <a:ea typeface="Raleway"/>
              <a:cs typeface="Raleway"/>
              <a:sym typeface="Raleway"/>
            </a:endParaRPr>
          </a:p>
        </p:txBody>
      </p:sp>
      <p:pic>
        <p:nvPicPr>
          <p:cNvPr id="133" name="Google Shape;133;p19"/>
          <p:cNvPicPr preferRelativeResize="0"/>
          <p:nvPr/>
        </p:nvPicPr>
        <p:blipFill>
          <a:blip r:embed="rId3">
            <a:alphaModFix/>
          </a:blip>
          <a:stretch>
            <a:fillRect/>
          </a:stretch>
        </p:blipFill>
        <p:spPr>
          <a:xfrm>
            <a:off x="1026925" y="980075"/>
            <a:ext cx="6880999" cy="3914649"/>
          </a:xfrm>
          <a:prstGeom prst="rect">
            <a:avLst/>
          </a:prstGeom>
          <a:noFill/>
          <a:ln>
            <a:noFill/>
          </a:ln>
        </p:spPr>
      </p:pic>
      <p:sp>
        <p:nvSpPr>
          <p:cNvPr id="134" name="Google Shape;134;p19"/>
          <p:cNvSpPr/>
          <p:nvPr/>
        </p:nvSpPr>
        <p:spPr>
          <a:xfrm>
            <a:off x="1026925" y="1185825"/>
            <a:ext cx="3116100" cy="2787000"/>
          </a:xfrm>
          <a:prstGeom prst="flowChartAlternateProcess">
            <a:avLst/>
          </a:prstGeom>
          <a:solidFill>
            <a:srgbClr val="B8ADAD">
              <a:alpha val="803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5" name="Google Shape;135;p19"/>
          <p:cNvPicPr preferRelativeResize="0"/>
          <p:nvPr/>
        </p:nvPicPr>
        <p:blipFill>
          <a:blip r:embed="rId4">
            <a:alphaModFix/>
          </a:blip>
          <a:stretch>
            <a:fillRect/>
          </a:stretch>
        </p:blipFill>
        <p:spPr>
          <a:xfrm>
            <a:off x="1784763" y="1652297"/>
            <a:ext cx="1600425" cy="1669125"/>
          </a:xfrm>
          <a:prstGeom prst="rect">
            <a:avLst/>
          </a:prstGeom>
          <a:noFill/>
          <a:ln>
            <a:noFill/>
          </a:ln>
        </p:spPr>
      </p:pic>
      <p:sp>
        <p:nvSpPr>
          <p:cNvPr id="136" name="Google Shape;136;p19"/>
          <p:cNvSpPr/>
          <p:nvPr/>
        </p:nvSpPr>
        <p:spPr>
          <a:xfrm>
            <a:off x="4224550" y="1215475"/>
            <a:ext cx="3116100" cy="2787000"/>
          </a:xfrm>
          <a:prstGeom prst="flowChartAlternateProcess">
            <a:avLst/>
          </a:prstGeom>
          <a:solidFill>
            <a:srgbClr val="B8ADAD">
              <a:alpha val="803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7" name="Google Shape;137;p19"/>
          <p:cNvPicPr preferRelativeResize="0"/>
          <p:nvPr/>
        </p:nvPicPr>
        <p:blipFill>
          <a:blip r:embed="rId5">
            <a:alphaModFix/>
          </a:blip>
          <a:stretch>
            <a:fillRect/>
          </a:stretch>
        </p:blipFill>
        <p:spPr>
          <a:xfrm>
            <a:off x="5032100" y="1246625"/>
            <a:ext cx="1501000" cy="2650250"/>
          </a:xfrm>
          <a:prstGeom prst="rect">
            <a:avLst/>
          </a:prstGeom>
          <a:noFill/>
          <a:ln>
            <a:noFill/>
          </a:ln>
        </p:spPr>
      </p:pic>
      <p:sp>
        <p:nvSpPr>
          <p:cNvPr id="138" name="Google Shape;138;p19"/>
          <p:cNvSpPr/>
          <p:nvPr/>
        </p:nvSpPr>
        <p:spPr>
          <a:xfrm>
            <a:off x="6733150" y="4002475"/>
            <a:ext cx="1500900" cy="1140900"/>
          </a:xfrm>
          <a:prstGeom prst="flowChartAlternateProcess">
            <a:avLst/>
          </a:prstGeom>
          <a:solidFill>
            <a:srgbClr val="B8ADAD">
              <a:alpha val="803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9" name="Google Shape;139;p19"/>
          <p:cNvPicPr preferRelativeResize="0"/>
          <p:nvPr/>
        </p:nvPicPr>
        <p:blipFill>
          <a:blip r:embed="rId6">
            <a:alphaModFix/>
          </a:blip>
          <a:stretch>
            <a:fillRect/>
          </a:stretch>
        </p:blipFill>
        <p:spPr>
          <a:xfrm>
            <a:off x="6855700" y="4118452"/>
            <a:ext cx="1255799" cy="908927"/>
          </a:xfrm>
          <a:prstGeom prst="rect">
            <a:avLst/>
          </a:prstGeom>
          <a:noFill/>
          <a:ln>
            <a:noFill/>
          </a:ln>
        </p:spPr>
      </p:pic>
      <p:sp>
        <p:nvSpPr>
          <p:cNvPr id="140" name="Google Shape;140;p19"/>
          <p:cNvSpPr/>
          <p:nvPr/>
        </p:nvSpPr>
        <p:spPr>
          <a:xfrm>
            <a:off x="3385200" y="4002475"/>
            <a:ext cx="2847900" cy="1140900"/>
          </a:xfrm>
          <a:prstGeom prst="flowChartAlternateProcess">
            <a:avLst/>
          </a:prstGeom>
          <a:solidFill>
            <a:srgbClr val="B8ADAD">
              <a:alpha val="803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1" name="Google Shape;141;p19"/>
          <p:cNvPicPr preferRelativeResize="0"/>
          <p:nvPr/>
        </p:nvPicPr>
        <p:blipFill>
          <a:blip r:embed="rId7">
            <a:alphaModFix/>
          </a:blip>
          <a:stretch>
            <a:fillRect/>
          </a:stretch>
        </p:blipFill>
        <p:spPr>
          <a:xfrm>
            <a:off x="3554275" y="4061774"/>
            <a:ext cx="744375" cy="685750"/>
          </a:xfrm>
          <a:prstGeom prst="rect">
            <a:avLst/>
          </a:prstGeom>
          <a:noFill/>
          <a:ln>
            <a:noFill/>
          </a:ln>
        </p:spPr>
      </p:pic>
      <p:sp>
        <p:nvSpPr>
          <p:cNvPr id="142" name="Google Shape;142;p19"/>
          <p:cNvSpPr txBox="1"/>
          <p:nvPr/>
        </p:nvSpPr>
        <p:spPr>
          <a:xfrm>
            <a:off x="3385200" y="4688225"/>
            <a:ext cx="284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a:latin typeface="Helvetica Neue"/>
                <a:ea typeface="Helvetica Neue"/>
                <a:cs typeface="Helvetica Neue"/>
                <a:sym typeface="Helvetica Neue"/>
              </a:rPr>
              <a:t>LPIS &amp; Declaration Management</a:t>
            </a:r>
            <a:endParaRPr>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6" name="Shape 146"/>
        <p:cNvGrpSpPr/>
        <p:nvPr/>
      </p:nvGrpSpPr>
      <p:grpSpPr>
        <a:xfrm>
          <a:off x="0" y="0"/>
          <a:ext cx="0" cy="0"/>
          <a:chOff x="0" y="0"/>
          <a:chExt cx="0" cy="0"/>
        </a:xfrm>
      </p:grpSpPr>
      <p:sp>
        <p:nvSpPr>
          <p:cNvPr id="147" name="Google Shape;147;p20"/>
          <p:cNvSpPr/>
          <p:nvPr/>
        </p:nvSpPr>
        <p:spPr>
          <a:xfrm>
            <a:off x="3855700" y="1217550"/>
            <a:ext cx="1907100" cy="3826500"/>
          </a:xfrm>
          <a:prstGeom prst="roundRect">
            <a:avLst>
              <a:gd fmla="val 16667" name="adj"/>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0"/>
          <p:cNvSpPr/>
          <p:nvPr/>
        </p:nvSpPr>
        <p:spPr>
          <a:xfrm>
            <a:off x="169600" y="1217550"/>
            <a:ext cx="3000000" cy="3826500"/>
          </a:xfrm>
          <a:prstGeom prst="roundRect">
            <a:avLst>
              <a:gd fmla="val 16667" name="adj"/>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0"/>
          <p:cNvSpPr txBox="1"/>
          <p:nvPr/>
        </p:nvSpPr>
        <p:spPr>
          <a:xfrm>
            <a:off x="6299675" y="2062000"/>
            <a:ext cx="2807400" cy="2770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Font typeface="Helvetica Neue"/>
              <a:buChar char="●"/>
            </a:pPr>
            <a:r>
              <a:rPr lang="de" u="sng">
                <a:solidFill>
                  <a:schemeClr val="dk2"/>
                </a:solidFill>
                <a:latin typeface="Helvetica Neue"/>
                <a:ea typeface="Helvetica Neue"/>
                <a:cs typeface="Helvetica Neue"/>
                <a:sym typeface="Helvetica Neue"/>
              </a:rPr>
              <a:t>Managed </a:t>
            </a:r>
            <a:r>
              <a:rPr lang="de">
                <a:solidFill>
                  <a:schemeClr val="dk2"/>
                </a:solidFill>
                <a:latin typeface="Helvetica Neue"/>
                <a:ea typeface="Helvetica Neue"/>
                <a:cs typeface="Helvetica Neue"/>
                <a:sym typeface="Helvetica Neue"/>
              </a:rPr>
              <a:t>IT-Service</a:t>
            </a:r>
            <a:endParaRPr>
              <a:solidFill>
                <a:schemeClr val="dk2"/>
              </a:solidFill>
              <a:latin typeface="Helvetica Neue"/>
              <a:ea typeface="Helvetica Neue"/>
              <a:cs typeface="Helvetica Neue"/>
              <a:sym typeface="Helvetica Neue"/>
            </a:endParaRPr>
          </a:p>
          <a:p>
            <a:pPr indent="-317500" lvl="0" marL="457200" rtl="0" algn="l">
              <a:spcBef>
                <a:spcPts val="0"/>
              </a:spcBef>
              <a:spcAft>
                <a:spcPts val="0"/>
              </a:spcAft>
              <a:buClr>
                <a:schemeClr val="dk2"/>
              </a:buClr>
              <a:buSzPts val="1400"/>
              <a:buFont typeface="Helvetica Neue"/>
              <a:buChar char="●"/>
            </a:pPr>
            <a:r>
              <a:rPr lang="de" u="sng">
                <a:solidFill>
                  <a:schemeClr val="dk2"/>
                </a:solidFill>
                <a:latin typeface="Helvetica Neue"/>
                <a:ea typeface="Helvetica Neue"/>
                <a:cs typeface="Helvetica Neue"/>
                <a:sym typeface="Helvetica Neue"/>
              </a:rPr>
              <a:t>Automated</a:t>
            </a:r>
            <a:r>
              <a:rPr lang="de">
                <a:solidFill>
                  <a:schemeClr val="dk2"/>
                </a:solidFill>
                <a:latin typeface="Helvetica Neue"/>
                <a:ea typeface="Helvetica Neue"/>
                <a:cs typeface="Helvetica Neue"/>
                <a:sym typeface="Helvetica Neue"/>
              </a:rPr>
              <a:t>, monitored delivery of ready to use signal/makers</a:t>
            </a:r>
            <a:endParaRPr>
              <a:solidFill>
                <a:schemeClr val="dk2"/>
              </a:solidFill>
              <a:latin typeface="Helvetica Neue"/>
              <a:ea typeface="Helvetica Neue"/>
              <a:cs typeface="Helvetica Neue"/>
              <a:sym typeface="Helvetica Neue"/>
            </a:endParaRPr>
          </a:p>
          <a:p>
            <a:pPr indent="-317500" lvl="0" marL="4572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Not limited to Sentinel-1 and S2 (e.g. Planet, </a:t>
            </a:r>
            <a:r>
              <a:rPr lang="de">
                <a:solidFill>
                  <a:schemeClr val="dk2"/>
                </a:solidFill>
                <a:latin typeface="Helvetica Neue"/>
                <a:ea typeface="Helvetica Neue"/>
                <a:cs typeface="Helvetica Neue"/>
                <a:sym typeface="Helvetica Neue"/>
              </a:rPr>
              <a:t>Kappazeta)</a:t>
            </a:r>
            <a:endParaRPr>
              <a:solidFill>
                <a:schemeClr val="dk2"/>
              </a:solidFill>
              <a:latin typeface="Helvetica Neue"/>
              <a:ea typeface="Helvetica Neue"/>
              <a:cs typeface="Helvetica Neue"/>
              <a:sym typeface="Helvetica Neue"/>
            </a:endParaRPr>
          </a:p>
          <a:p>
            <a:pPr indent="-317500" lvl="0" marL="4572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Marker specific band combinations, indexes - cloud free coverages for dedicate time periods</a:t>
            </a:r>
            <a:endParaRPr>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50" name="Google Shape;150;p20"/>
          <p:cNvPicPr preferRelativeResize="0"/>
          <p:nvPr/>
        </p:nvPicPr>
        <p:blipFill>
          <a:blip r:embed="rId4">
            <a:alphaModFix/>
          </a:blip>
          <a:stretch>
            <a:fillRect/>
          </a:stretch>
        </p:blipFill>
        <p:spPr>
          <a:xfrm>
            <a:off x="226500" y="2202800"/>
            <a:ext cx="2856800" cy="2251200"/>
          </a:xfrm>
          <a:prstGeom prst="rect">
            <a:avLst/>
          </a:prstGeom>
          <a:noFill/>
          <a:ln>
            <a:noFill/>
          </a:ln>
        </p:spPr>
      </p:pic>
      <p:pic>
        <p:nvPicPr>
          <p:cNvPr id="151" name="Google Shape;151;p20"/>
          <p:cNvPicPr preferRelativeResize="0"/>
          <p:nvPr/>
        </p:nvPicPr>
        <p:blipFill>
          <a:blip r:embed="rId5">
            <a:alphaModFix/>
          </a:blip>
          <a:stretch>
            <a:fillRect/>
          </a:stretch>
        </p:blipFill>
        <p:spPr>
          <a:xfrm>
            <a:off x="4163575" y="3936299"/>
            <a:ext cx="657526" cy="239025"/>
          </a:xfrm>
          <a:prstGeom prst="rect">
            <a:avLst/>
          </a:prstGeom>
          <a:noFill/>
          <a:ln>
            <a:noFill/>
          </a:ln>
        </p:spPr>
      </p:pic>
      <p:pic>
        <p:nvPicPr>
          <p:cNvPr id="152" name="Google Shape;152;p20"/>
          <p:cNvPicPr preferRelativeResize="0"/>
          <p:nvPr/>
        </p:nvPicPr>
        <p:blipFill>
          <a:blip r:embed="rId6">
            <a:alphaModFix/>
          </a:blip>
          <a:stretch>
            <a:fillRect/>
          </a:stretch>
        </p:blipFill>
        <p:spPr>
          <a:xfrm>
            <a:off x="4912371" y="3936300"/>
            <a:ext cx="552149" cy="274250"/>
          </a:xfrm>
          <a:prstGeom prst="rect">
            <a:avLst/>
          </a:prstGeom>
          <a:noFill/>
          <a:ln>
            <a:noFill/>
          </a:ln>
        </p:spPr>
      </p:pic>
      <p:sp>
        <p:nvSpPr>
          <p:cNvPr id="153" name="Google Shape;153;p20"/>
          <p:cNvSpPr txBox="1"/>
          <p:nvPr/>
        </p:nvSpPr>
        <p:spPr>
          <a:xfrm>
            <a:off x="3914088" y="4674975"/>
            <a:ext cx="184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
                <a:latin typeface="Helvetica Neue"/>
                <a:ea typeface="Helvetica Neue"/>
                <a:cs typeface="Helvetica Neue"/>
                <a:sym typeface="Helvetica Neue"/>
              </a:rPr>
              <a:t>Data as a Service</a:t>
            </a:r>
            <a:endParaRPr b="1">
              <a:latin typeface="Helvetica Neue"/>
              <a:ea typeface="Helvetica Neue"/>
              <a:cs typeface="Helvetica Neue"/>
              <a:sym typeface="Helvetica Neue"/>
            </a:endParaRPr>
          </a:p>
        </p:txBody>
      </p:sp>
      <p:pic>
        <p:nvPicPr>
          <p:cNvPr id="154" name="Google Shape;154;p20"/>
          <p:cNvPicPr preferRelativeResize="0"/>
          <p:nvPr/>
        </p:nvPicPr>
        <p:blipFill>
          <a:blip r:embed="rId7">
            <a:alphaModFix/>
          </a:blip>
          <a:stretch>
            <a:fillRect/>
          </a:stretch>
        </p:blipFill>
        <p:spPr>
          <a:xfrm>
            <a:off x="4379751" y="1226850"/>
            <a:ext cx="858994" cy="558900"/>
          </a:xfrm>
          <a:prstGeom prst="rect">
            <a:avLst/>
          </a:prstGeom>
          <a:noFill/>
          <a:ln>
            <a:noFill/>
          </a:ln>
        </p:spPr>
      </p:pic>
      <p:sp>
        <p:nvSpPr>
          <p:cNvPr id="155" name="Google Shape;155;p20"/>
          <p:cNvSpPr txBox="1"/>
          <p:nvPr/>
        </p:nvSpPr>
        <p:spPr>
          <a:xfrm>
            <a:off x="271000" y="4674975"/>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
                <a:solidFill>
                  <a:schemeClr val="dk1"/>
                </a:solidFill>
                <a:latin typeface="Helvetica Neue"/>
                <a:ea typeface="Helvetica Neue"/>
                <a:cs typeface="Helvetica Neue"/>
                <a:sym typeface="Helvetica Neue"/>
              </a:rPr>
              <a:t>Processing on premise</a:t>
            </a:r>
            <a:endParaRPr b="1">
              <a:solidFill>
                <a:schemeClr val="dk1"/>
              </a:solidFill>
              <a:latin typeface="Helvetica Neue"/>
              <a:ea typeface="Helvetica Neue"/>
              <a:cs typeface="Helvetica Neue"/>
              <a:sym typeface="Helvetica Neue"/>
            </a:endParaRPr>
          </a:p>
        </p:txBody>
      </p:sp>
      <p:sp>
        <p:nvSpPr>
          <p:cNvPr id="156" name="Google Shape;156;p20"/>
          <p:cNvSpPr/>
          <p:nvPr/>
        </p:nvSpPr>
        <p:spPr>
          <a:xfrm>
            <a:off x="3271000" y="3029750"/>
            <a:ext cx="483300" cy="345300"/>
          </a:xfrm>
          <a:prstGeom prst="chevron">
            <a:avLst>
              <a:gd fmla="val 50000" name="adj"/>
            </a:avLst>
          </a:prstGeom>
          <a:solidFill>
            <a:schemeClr val="dk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0"/>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de"/>
              <a:t>From a tool to a service </a:t>
            </a:r>
            <a:endParaRPr b="1"/>
          </a:p>
        </p:txBody>
      </p:sp>
      <p:pic>
        <p:nvPicPr>
          <p:cNvPr id="158" name="Google Shape;158;p20"/>
          <p:cNvPicPr preferRelativeResize="0"/>
          <p:nvPr/>
        </p:nvPicPr>
        <p:blipFill rotWithShape="1">
          <a:blip r:embed="rId8">
            <a:alphaModFix/>
          </a:blip>
          <a:srcRect b="0" l="1680" r="-1679" t="0"/>
          <a:stretch/>
        </p:blipFill>
        <p:spPr>
          <a:xfrm>
            <a:off x="1033634" y="1265875"/>
            <a:ext cx="1271918" cy="480850"/>
          </a:xfrm>
          <a:prstGeom prst="rect">
            <a:avLst/>
          </a:prstGeom>
          <a:noFill/>
          <a:ln>
            <a:noFill/>
          </a:ln>
        </p:spPr>
      </p:pic>
      <p:pic>
        <p:nvPicPr>
          <p:cNvPr id="159" name="Google Shape;159;p20"/>
          <p:cNvPicPr preferRelativeResize="0"/>
          <p:nvPr/>
        </p:nvPicPr>
        <p:blipFill>
          <a:blip r:embed="rId9">
            <a:alphaModFix/>
          </a:blip>
          <a:stretch>
            <a:fillRect/>
          </a:stretch>
        </p:blipFill>
        <p:spPr>
          <a:xfrm>
            <a:off x="4082050" y="2280955"/>
            <a:ext cx="1512700" cy="1655345"/>
          </a:xfrm>
          <a:prstGeom prst="rect">
            <a:avLst/>
          </a:prstGeom>
          <a:noFill/>
          <a:ln>
            <a:noFill/>
          </a:ln>
        </p:spPr>
      </p:pic>
      <p:sp>
        <p:nvSpPr>
          <p:cNvPr id="160" name="Google Shape;160;p20"/>
          <p:cNvSpPr txBox="1"/>
          <p:nvPr/>
        </p:nvSpPr>
        <p:spPr>
          <a:xfrm>
            <a:off x="0" y="4891050"/>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DK</a:t>
            </a:r>
            <a:endParaRPr sz="900">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4" name="Shape 164"/>
        <p:cNvGrpSpPr/>
        <p:nvPr/>
      </p:nvGrpSpPr>
      <p:grpSpPr>
        <a:xfrm>
          <a:off x="0" y="0"/>
          <a:ext cx="0" cy="0"/>
          <a:chOff x="0" y="0"/>
          <a:chExt cx="0" cy="0"/>
        </a:xfrm>
      </p:grpSpPr>
      <p:sp>
        <p:nvSpPr>
          <p:cNvPr id="165" name="Google Shape;165;p21"/>
          <p:cNvSpPr/>
          <p:nvPr/>
        </p:nvSpPr>
        <p:spPr>
          <a:xfrm>
            <a:off x="169600" y="1217550"/>
            <a:ext cx="3000000" cy="3826500"/>
          </a:xfrm>
          <a:prstGeom prst="roundRect">
            <a:avLst>
              <a:gd fmla="val 16667" name="adj"/>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1"/>
          <p:cNvSpPr txBox="1"/>
          <p:nvPr/>
        </p:nvSpPr>
        <p:spPr>
          <a:xfrm>
            <a:off x="6336600" y="1586675"/>
            <a:ext cx="2807400" cy="2770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Font typeface="Helvetica Neue"/>
              <a:buChar char="●"/>
            </a:pPr>
            <a:r>
              <a:rPr lang="de" u="sng">
                <a:solidFill>
                  <a:schemeClr val="dk2"/>
                </a:solidFill>
                <a:latin typeface="Helvetica Neue"/>
                <a:ea typeface="Helvetica Neue"/>
                <a:cs typeface="Helvetica Neue"/>
                <a:sym typeface="Helvetica Neue"/>
              </a:rPr>
              <a:t>Managed </a:t>
            </a:r>
            <a:r>
              <a:rPr lang="de">
                <a:solidFill>
                  <a:schemeClr val="dk2"/>
                </a:solidFill>
                <a:latin typeface="Helvetica Neue"/>
                <a:ea typeface="Helvetica Neue"/>
                <a:cs typeface="Helvetica Neue"/>
                <a:sym typeface="Helvetica Neue"/>
              </a:rPr>
              <a:t>IT-Service</a:t>
            </a:r>
            <a:endParaRPr>
              <a:solidFill>
                <a:schemeClr val="dk2"/>
              </a:solidFill>
              <a:latin typeface="Helvetica Neue"/>
              <a:ea typeface="Helvetica Neue"/>
              <a:cs typeface="Helvetica Neue"/>
              <a:sym typeface="Helvetica Neue"/>
            </a:endParaRPr>
          </a:p>
          <a:p>
            <a:pPr indent="-317500" lvl="0" marL="457200" rtl="0" algn="l">
              <a:spcBef>
                <a:spcPts val="0"/>
              </a:spcBef>
              <a:spcAft>
                <a:spcPts val="0"/>
              </a:spcAft>
              <a:buClr>
                <a:schemeClr val="dk2"/>
              </a:buClr>
              <a:buSzPts val="1400"/>
              <a:buFont typeface="Helvetica Neue"/>
              <a:buChar char="●"/>
            </a:pPr>
            <a:r>
              <a:rPr lang="de" u="sng">
                <a:solidFill>
                  <a:schemeClr val="dk2"/>
                </a:solidFill>
                <a:latin typeface="Helvetica Neue"/>
                <a:ea typeface="Helvetica Neue"/>
                <a:cs typeface="Helvetica Neue"/>
                <a:sym typeface="Helvetica Neue"/>
              </a:rPr>
              <a:t>Automated</a:t>
            </a:r>
            <a:r>
              <a:rPr lang="de">
                <a:solidFill>
                  <a:schemeClr val="dk2"/>
                </a:solidFill>
                <a:latin typeface="Helvetica Neue"/>
                <a:ea typeface="Helvetica Neue"/>
                <a:cs typeface="Helvetica Neue"/>
                <a:sym typeface="Helvetica Neue"/>
              </a:rPr>
              <a:t>, monitored delivery of ready to use signal/makers</a:t>
            </a:r>
            <a:endParaRPr>
              <a:solidFill>
                <a:schemeClr val="dk2"/>
              </a:solidFill>
              <a:latin typeface="Helvetica Neue"/>
              <a:ea typeface="Helvetica Neue"/>
              <a:cs typeface="Helvetica Neue"/>
              <a:sym typeface="Helvetica Neue"/>
            </a:endParaRPr>
          </a:p>
          <a:p>
            <a:pPr indent="-317500" lvl="0" marL="4572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Not limited to Sentinel-1 and 2 (e.g. Planet, Kappazeta)</a:t>
            </a:r>
            <a:endParaRPr>
              <a:solidFill>
                <a:schemeClr val="dk2"/>
              </a:solidFill>
              <a:latin typeface="Helvetica Neue"/>
              <a:ea typeface="Helvetica Neue"/>
              <a:cs typeface="Helvetica Neue"/>
              <a:sym typeface="Helvetica Neue"/>
            </a:endParaRPr>
          </a:p>
          <a:p>
            <a:pPr indent="-317500" lvl="0" marL="457200" rtl="0" algn="l">
              <a:spcBef>
                <a:spcPts val="0"/>
              </a:spcBef>
              <a:spcAft>
                <a:spcPts val="0"/>
              </a:spcAft>
              <a:buClr>
                <a:schemeClr val="dk2"/>
              </a:buClr>
              <a:buSzPts val="1400"/>
              <a:buFont typeface="Helvetica Neue"/>
              <a:buChar char="●"/>
            </a:pPr>
            <a:r>
              <a:rPr lang="de">
                <a:solidFill>
                  <a:schemeClr val="dk2"/>
                </a:solidFill>
                <a:latin typeface="Helvetica Neue"/>
                <a:ea typeface="Helvetica Neue"/>
                <a:cs typeface="Helvetica Neue"/>
                <a:sym typeface="Helvetica Neue"/>
              </a:rPr>
              <a:t>Marker specific band combinations, indexes - cloud free coverages for dedicate time periods</a:t>
            </a:r>
            <a:endParaRPr>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67" name="Google Shape;167;p21"/>
          <p:cNvPicPr preferRelativeResize="0"/>
          <p:nvPr/>
        </p:nvPicPr>
        <p:blipFill>
          <a:blip r:embed="rId3">
            <a:alphaModFix/>
          </a:blip>
          <a:stretch>
            <a:fillRect/>
          </a:stretch>
        </p:blipFill>
        <p:spPr>
          <a:xfrm>
            <a:off x="226500" y="2202800"/>
            <a:ext cx="2856800" cy="2251200"/>
          </a:xfrm>
          <a:prstGeom prst="rect">
            <a:avLst/>
          </a:prstGeom>
          <a:noFill/>
          <a:ln>
            <a:noFill/>
          </a:ln>
        </p:spPr>
      </p:pic>
      <p:sp>
        <p:nvSpPr>
          <p:cNvPr id="168" name="Google Shape;168;p21"/>
          <p:cNvSpPr txBox="1"/>
          <p:nvPr/>
        </p:nvSpPr>
        <p:spPr>
          <a:xfrm>
            <a:off x="4171513" y="4674975"/>
            <a:ext cx="184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
                <a:latin typeface="Helvetica Neue"/>
                <a:ea typeface="Helvetica Neue"/>
                <a:cs typeface="Helvetica Neue"/>
                <a:sym typeface="Helvetica Neue"/>
              </a:rPr>
              <a:t>Data as a Service</a:t>
            </a:r>
            <a:endParaRPr b="1">
              <a:latin typeface="Helvetica Neue"/>
              <a:ea typeface="Helvetica Neue"/>
              <a:cs typeface="Helvetica Neue"/>
              <a:sym typeface="Helvetica Neue"/>
            </a:endParaRPr>
          </a:p>
        </p:txBody>
      </p:sp>
      <p:sp>
        <p:nvSpPr>
          <p:cNvPr id="169" name="Google Shape;169;p21"/>
          <p:cNvSpPr txBox="1"/>
          <p:nvPr/>
        </p:nvSpPr>
        <p:spPr>
          <a:xfrm>
            <a:off x="169588" y="4674975"/>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
                <a:solidFill>
                  <a:schemeClr val="dk1"/>
                </a:solidFill>
                <a:latin typeface="Helvetica Neue"/>
                <a:ea typeface="Helvetica Neue"/>
                <a:cs typeface="Helvetica Neue"/>
                <a:sym typeface="Helvetica Neue"/>
              </a:rPr>
              <a:t>Processing on premise</a:t>
            </a:r>
            <a:endParaRPr b="1">
              <a:solidFill>
                <a:schemeClr val="dk1"/>
              </a:solidFill>
              <a:latin typeface="Helvetica Neue"/>
              <a:ea typeface="Helvetica Neue"/>
              <a:cs typeface="Helvetica Neue"/>
              <a:sym typeface="Helvetica Neue"/>
            </a:endParaRPr>
          </a:p>
        </p:txBody>
      </p:sp>
      <p:sp>
        <p:nvSpPr>
          <p:cNvPr id="170" name="Google Shape;170;p21"/>
          <p:cNvSpPr/>
          <p:nvPr/>
        </p:nvSpPr>
        <p:spPr>
          <a:xfrm>
            <a:off x="3220338" y="3029750"/>
            <a:ext cx="483300" cy="345300"/>
          </a:xfrm>
          <a:prstGeom prst="chevron">
            <a:avLst>
              <a:gd fmla="val 50000" name="adj"/>
            </a:avLst>
          </a:prstGeom>
          <a:solidFill>
            <a:schemeClr val="dk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1"/>
          <p:cNvSpPr txBox="1"/>
          <p:nvPr>
            <p:ph type="title"/>
          </p:nvPr>
        </p:nvSpPr>
        <p:spPr>
          <a:xfrm>
            <a:off x="311700" y="445025"/>
            <a:ext cx="8520600" cy="96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de"/>
              <a:t>From a tool to a service</a:t>
            </a:r>
            <a:r>
              <a:rPr lang="de"/>
              <a:t> </a:t>
            </a:r>
            <a:endParaRPr/>
          </a:p>
        </p:txBody>
      </p:sp>
      <p:pic>
        <p:nvPicPr>
          <p:cNvPr id="172" name="Google Shape;172;p21"/>
          <p:cNvPicPr preferRelativeResize="0"/>
          <p:nvPr/>
        </p:nvPicPr>
        <p:blipFill>
          <a:blip r:embed="rId4">
            <a:alphaModFix/>
          </a:blip>
          <a:stretch>
            <a:fillRect/>
          </a:stretch>
        </p:blipFill>
        <p:spPr>
          <a:xfrm>
            <a:off x="3754300" y="2445752"/>
            <a:ext cx="2682825" cy="1864025"/>
          </a:xfrm>
          <a:prstGeom prst="rect">
            <a:avLst/>
          </a:prstGeom>
          <a:noFill/>
          <a:ln>
            <a:noFill/>
          </a:ln>
        </p:spPr>
      </p:pic>
      <p:pic>
        <p:nvPicPr>
          <p:cNvPr id="173" name="Google Shape;173;p21"/>
          <p:cNvPicPr preferRelativeResize="0"/>
          <p:nvPr/>
        </p:nvPicPr>
        <p:blipFill>
          <a:blip r:embed="rId5">
            <a:alphaModFix/>
          </a:blip>
          <a:stretch>
            <a:fillRect/>
          </a:stretch>
        </p:blipFill>
        <p:spPr>
          <a:xfrm>
            <a:off x="4666326" y="1265875"/>
            <a:ext cx="858994" cy="558900"/>
          </a:xfrm>
          <a:prstGeom prst="rect">
            <a:avLst/>
          </a:prstGeom>
          <a:noFill/>
          <a:ln>
            <a:noFill/>
          </a:ln>
        </p:spPr>
      </p:pic>
      <p:sp>
        <p:nvSpPr>
          <p:cNvPr id="174" name="Google Shape;174;p21"/>
          <p:cNvSpPr txBox="1"/>
          <p:nvPr/>
        </p:nvSpPr>
        <p:spPr>
          <a:xfrm>
            <a:off x="0" y="4891050"/>
            <a:ext cx="369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de" sz="900">
                <a:latin typeface="Helvetica Neue"/>
                <a:ea typeface="Helvetica Neue"/>
                <a:cs typeface="Helvetica Neue"/>
                <a:sym typeface="Helvetica Neue"/>
              </a:rPr>
              <a:t>DK</a:t>
            </a:r>
            <a:endParaRPr sz="900">
              <a:latin typeface="Helvetica Neue"/>
              <a:ea typeface="Helvetica Neue"/>
              <a:cs typeface="Helvetica Neue"/>
              <a:sym typeface="Helvetica Neue"/>
            </a:endParaRPr>
          </a:p>
        </p:txBody>
      </p:sp>
      <p:pic>
        <p:nvPicPr>
          <p:cNvPr id="175" name="Google Shape;175;p21"/>
          <p:cNvPicPr preferRelativeResize="0"/>
          <p:nvPr/>
        </p:nvPicPr>
        <p:blipFill rotWithShape="1">
          <a:blip r:embed="rId6">
            <a:alphaModFix/>
          </a:blip>
          <a:srcRect b="0" l="1680" r="-1679" t="0"/>
          <a:stretch/>
        </p:blipFill>
        <p:spPr>
          <a:xfrm>
            <a:off x="1033634" y="1265875"/>
            <a:ext cx="1271918" cy="480850"/>
          </a:xfrm>
          <a:prstGeom prst="rect">
            <a:avLst/>
          </a:prstGeom>
          <a:noFill/>
          <a:ln>
            <a:noFill/>
          </a:ln>
        </p:spPr>
      </p:pic>
      <p:sp>
        <p:nvSpPr>
          <p:cNvPr id="176" name="Google Shape;176;p21"/>
          <p:cNvSpPr/>
          <p:nvPr/>
        </p:nvSpPr>
        <p:spPr>
          <a:xfrm>
            <a:off x="3754375" y="1217550"/>
            <a:ext cx="2682900" cy="3826500"/>
          </a:xfrm>
          <a:prstGeom prst="roundRect">
            <a:avLst>
              <a:gd fmla="val 16667" name="adj"/>
            </a:avLst>
          </a:pr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